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90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4" r:id="rId24"/>
    <p:sldId id="278" r:id="rId25"/>
    <p:sldId id="283" r:id="rId26"/>
    <p:sldId id="279" r:id="rId27"/>
    <p:sldId id="280" r:id="rId28"/>
    <p:sldId id="281" r:id="rId29"/>
    <p:sldId id="282" r:id="rId30"/>
    <p:sldId id="291" r:id="rId31"/>
    <p:sldId id="294" r:id="rId32"/>
    <p:sldId id="295" r:id="rId33"/>
    <p:sldId id="292" r:id="rId34"/>
    <p:sldId id="293" r:id="rId35"/>
    <p:sldId id="296" r:id="rId36"/>
    <p:sldId id="297" r:id="rId37"/>
    <p:sldId id="298" r:id="rId38"/>
    <p:sldId id="299" r:id="rId39"/>
    <p:sldId id="300" r:id="rId40"/>
    <p:sldId id="301" r:id="rId41"/>
    <p:sldId id="285" r:id="rId42"/>
    <p:sldId id="286" r:id="rId43"/>
    <p:sldId id="287" r:id="rId44"/>
    <p:sldId id="288" r:id="rId45"/>
    <p:sldId id="289" r:id="rId46"/>
    <p:sldId id="305" r:id="rId47"/>
    <p:sldId id="306" r:id="rId48"/>
    <p:sldId id="307" r:id="rId4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760" autoAdjust="0"/>
    <p:restoredTop sz="94660"/>
  </p:normalViewPr>
  <p:slideViewPr>
    <p:cSldViewPr>
      <p:cViewPr varScale="1">
        <p:scale>
          <a:sx n="86" d="100"/>
          <a:sy n="86" d="100"/>
        </p:scale>
        <p:origin x="-108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52D9AD4-2FA9-4B97-AA0E-000212361907}" type="datetimeFigureOut">
              <a:rPr lang="ru-RU" smtClean="0"/>
              <a:pPr/>
              <a:t>10.02.2020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840003C-1775-438F-9412-67F3E97A6FD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Прямоугольник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Прямоугольник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Прямоугольник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Прямоугольник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56" name="Прямоугольник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Прямоугольник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Прямоугольник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Прямоугольник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52D9AD4-2FA9-4B97-AA0E-000212361907}" type="datetimeFigureOut">
              <a:rPr lang="ru-RU" smtClean="0"/>
              <a:pPr/>
              <a:t>10.02.2020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840003C-1775-438F-9412-67F3E97A6FD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52D9AD4-2FA9-4B97-AA0E-000212361907}" type="datetimeFigureOut">
              <a:rPr lang="ru-RU" smtClean="0"/>
              <a:pPr/>
              <a:t>10.02.2020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840003C-1775-438F-9412-67F3E97A6FD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52D9AD4-2FA9-4B97-AA0E-000212361907}" type="datetimeFigureOut">
              <a:rPr lang="ru-RU" smtClean="0"/>
              <a:pPr/>
              <a:t>10.02.2020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840003C-1775-438F-9412-67F3E97A6FD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Полилиния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Полилиния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Полилиния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Полилиния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Полилиния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Полилиния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Полилиния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Полилиния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Полилиния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Полилиния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Полилиния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Полилиния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Полилиния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Полилиния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52D9AD4-2FA9-4B97-AA0E-000212361907}" type="datetimeFigureOut">
              <a:rPr lang="ru-RU" smtClean="0"/>
              <a:pPr/>
              <a:t>10.02.2020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840003C-1775-438F-9412-67F3E97A6FD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Прямоугольник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Прямоугольник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52D9AD4-2FA9-4B97-AA0E-000212361907}" type="datetimeFigureOut">
              <a:rPr lang="ru-RU" smtClean="0"/>
              <a:pPr/>
              <a:t>10.02.2020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840003C-1775-438F-9412-67F3E97A6FD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52D9AD4-2FA9-4B97-AA0E-000212361907}" type="datetimeFigureOut">
              <a:rPr lang="ru-RU" smtClean="0"/>
              <a:pPr/>
              <a:t>10.02.2020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840003C-1775-438F-9412-67F3E97A6FD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Прямоугольник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Прямоугольник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Прямоугольник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Прямоугольник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52D9AD4-2FA9-4B97-AA0E-000212361907}" type="datetimeFigureOut">
              <a:rPr lang="ru-RU" smtClean="0"/>
              <a:pPr/>
              <a:t>10.02.2020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840003C-1775-438F-9412-67F3E97A6FD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52D9AD4-2FA9-4B97-AA0E-000212361907}" type="datetimeFigureOut">
              <a:rPr lang="ru-RU" smtClean="0"/>
              <a:pPr/>
              <a:t>10.02.2020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840003C-1775-438F-9412-67F3E97A6FD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52D9AD4-2FA9-4B97-AA0E-000212361907}" type="datetimeFigureOut">
              <a:rPr lang="ru-RU" smtClean="0"/>
              <a:pPr/>
              <a:t>10.02.2020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840003C-1775-438F-9412-67F3E97A6FD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Прямая соединительная линия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grpSp>
        <p:nvGrpSpPr>
          <p:cNvPr id="14" name="Группа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Прямая соединительная линия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Группа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Прямая соединительная линия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352D9AD4-2FA9-4B97-AA0E-000212361907}" type="datetimeFigureOut">
              <a:rPr lang="ru-RU" smtClean="0"/>
              <a:pPr/>
              <a:t>10.02.2020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4840003C-1775-438F-9412-67F3E97A6FD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Прямоугольник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352D9AD4-2FA9-4B97-AA0E-000212361907}" type="datetimeFigureOut">
              <a:rPr lang="ru-RU" smtClean="0"/>
              <a:pPr/>
              <a:t>10.02.2020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4840003C-1775-438F-9412-67F3E97A6FD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ima931.zzz.com.ua/kernel" TargetMode="External"/><Relationship Id="rId2" Type="http://schemas.openxmlformats.org/officeDocument/2006/relationships/hyperlink" Target="https://github.com/dima9311/kerne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tx6Vq0NIm6k" TargetMode="External"/><Relationship Id="rId5" Type="http://schemas.openxmlformats.org/officeDocument/2006/relationships/hyperlink" Target="mailto:dima@ukr.net" TargetMode="External"/><Relationship Id="rId4" Type="http://schemas.openxmlformats.org/officeDocument/2006/relationships/hyperlink" Target="http://dima931.zzz.com.ua/kernel/web/admin-main-pane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3143248"/>
            <a:ext cx="9144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  “</a:t>
            </a:r>
            <a:r>
              <a:rPr lang="ru-RU" sz="3200" dirty="0" smtClean="0"/>
              <a:t>Кабинет клиента</a:t>
            </a:r>
            <a:r>
              <a:rPr lang="en-US" sz="3200" dirty="0" smtClean="0"/>
              <a:t>”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    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228599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 smtClean="0"/>
              <a:t>  </a:t>
            </a:r>
            <a:r>
              <a:rPr lang="en-US" sz="3600" dirty="0" smtClean="0"/>
              <a:t>Web-</a:t>
            </a:r>
            <a:r>
              <a:rPr lang="ru-RU" sz="3600" dirty="0" smtClean="0"/>
              <a:t>приложение </a:t>
            </a:r>
            <a:endParaRPr lang="ru-RU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357298"/>
            <a:ext cx="8729724" cy="54560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0034" y="0"/>
            <a:ext cx="764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   3. Подтверждение регистрации </a:t>
            </a:r>
            <a:r>
              <a:rPr lang="ru-RU" dirty="0" err="1" smtClean="0"/>
              <a:t>аккаунта</a:t>
            </a:r>
            <a:r>
              <a:rPr lang="ru-RU" dirty="0" smtClean="0"/>
              <a:t> в модуле Администратора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14314" y="428604"/>
            <a:ext cx="8643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Администратор получает все запросы на регистрацию в отдельном пункте меню, имеющий значок с индикацией количества запросов. Количество обновляется через </a:t>
            </a:r>
            <a:r>
              <a:rPr lang="en-US" sz="1600" dirty="0" err="1" smtClean="0"/>
              <a:t>ajax</a:t>
            </a:r>
            <a:r>
              <a:rPr lang="en-US" sz="1600" dirty="0" smtClean="0"/>
              <a:t> </a:t>
            </a:r>
            <a:r>
              <a:rPr lang="ru-RU" sz="1600" dirty="0" smtClean="0"/>
              <a:t>автоматически каждые 15 минут, что позволяет увидеть новые запросы без перезагрузки страницы</a:t>
            </a:r>
            <a:endParaRPr lang="ru-RU" sz="1600" dirty="0"/>
          </a:p>
        </p:txBody>
      </p:sp>
      <p:sp>
        <p:nvSpPr>
          <p:cNvPr id="10" name="Стрелка углом 9"/>
          <p:cNvSpPr/>
          <p:nvPr/>
        </p:nvSpPr>
        <p:spPr>
          <a:xfrm rot="10800000" flipH="1">
            <a:off x="642910" y="1285860"/>
            <a:ext cx="428628" cy="44405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1285860"/>
            <a:ext cx="8801130" cy="55007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5720" y="357166"/>
            <a:ext cx="8858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В самом разделе отображаются пользователи, </a:t>
            </a:r>
            <a:r>
              <a:rPr lang="ru-RU" sz="1600" dirty="0" smtClean="0"/>
              <a:t>которые </a:t>
            </a:r>
            <a:r>
              <a:rPr lang="ru-RU" sz="1600" dirty="0" smtClean="0"/>
              <a:t>зарегистрировались, но еще</a:t>
            </a:r>
          </a:p>
          <a:p>
            <a:r>
              <a:rPr lang="ru-RU" sz="1600" dirty="0" smtClean="0"/>
              <a:t>не </a:t>
            </a:r>
            <a:r>
              <a:rPr lang="ru-RU" sz="1600" dirty="0"/>
              <a:t>п</a:t>
            </a:r>
            <a:r>
              <a:rPr lang="ru-RU" sz="1600" dirty="0" smtClean="0"/>
              <a:t>олучили подтверждения администратора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1643051"/>
            <a:ext cx="8229657" cy="51435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2844" y="428604"/>
            <a:ext cx="9001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Можно предварительно нажать кнопку просмотра, что бы увидеть подробную информацию о пользователе. Информация отображается в сплывающем окне, без перезагрузки страницы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500174"/>
            <a:ext cx="8501090" cy="53131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4282" y="357166"/>
            <a:ext cx="8929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После нажатия кнопки </a:t>
            </a:r>
            <a:r>
              <a:rPr lang="en-US" sz="1600" dirty="0" smtClean="0"/>
              <a:t>“Confirm”, </a:t>
            </a:r>
            <a:r>
              <a:rPr lang="ru-RU" sz="1600" dirty="0" smtClean="0"/>
              <a:t>статус пользователя в поле </a:t>
            </a:r>
            <a:r>
              <a:rPr lang="en-US" sz="1600" dirty="0" smtClean="0"/>
              <a:t>“Status” </a:t>
            </a:r>
            <a:r>
              <a:rPr lang="uk-UA" sz="1600" dirty="0" smtClean="0"/>
              <a:t>в </a:t>
            </a:r>
            <a:r>
              <a:rPr lang="ru-RU" sz="1600" dirty="0" smtClean="0"/>
              <a:t>таблице </a:t>
            </a:r>
            <a:r>
              <a:rPr lang="en-US" sz="1600" dirty="0" smtClean="0"/>
              <a:t>User </a:t>
            </a:r>
            <a:r>
              <a:rPr lang="uk-UA" sz="1600" dirty="0" smtClean="0"/>
              <a:t>изменяется на </a:t>
            </a:r>
            <a:r>
              <a:rPr lang="en-US" sz="1600" dirty="0" smtClean="0"/>
              <a:t>“1”. </a:t>
            </a:r>
            <a:r>
              <a:rPr lang="uk-UA" sz="1600" dirty="0" smtClean="0"/>
              <a:t>Администратор получает </a:t>
            </a:r>
            <a:r>
              <a:rPr lang="en-US" sz="1600" dirty="0" smtClean="0"/>
              <a:t>flash </a:t>
            </a:r>
            <a:r>
              <a:rPr lang="ru-RU" sz="1600" dirty="0" smtClean="0"/>
              <a:t>сообщение об удачной операции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999"/>
            <a:ext cx="9144000" cy="57150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4282" y="357166"/>
            <a:ext cx="871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                                         4. Кабинет пользователя</a:t>
            </a:r>
            <a:endParaRPr lang="ru-R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857356" y="5286388"/>
            <a:ext cx="1013419" cy="523220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chemeClr val="bg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</a:rPr>
              <a:t>Отгрузить</a:t>
            </a:r>
          </a:p>
          <a:p>
            <a:r>
              <a:rPr lang="ru-RU" sz="1400" dirty="0" smtClean="0">
                <a:solidFill>
                  <a:schemeClr val="bg1"/>
                </a:solidFill>
              </a:rPr>
              <a:t>зерно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13" name="Стрелка вниз 12"/>
          <p:cNvSpPr/>
          <p:nvPr/>
        </p:nvSpPr>
        <p:spPr>
          <a:xfrm rot="5400000">
            <a:off x="3159527" y="2555457"/>
            <a:ext cx="231454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3857620" y="2857496"/>
            <a:ext cx="2928958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</a:rPr>
              <a:t>Информация </a:t>
            </a:r>
            <a:r>
              <a:rPr lang="ru-RU" sz="1200" dirty="0" smtClean="0">
                <a:solidFill>
                  <a:schemeClr val="bg1"/>
                </a:solidFill>
              </a:rPr>
              <a:t>о типе </a:t>
            </a:r>
            <a:r>
              <a:rPr lang="ru-RU" sz="1200" dirty="0" smtClean="0">
                <a:solidFill>
                  <a:schemeClr val="bg1"/>
                </a:solidFill>
              </a:rPr>
              <a:t>и количестве зерна  на балансе пользователя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6" name="Стрелка углом 15"/>
          <p:cNvSpPr/>
          <p:nvPr/>
        </p:nvSpPr>
        <p:spPr>
          <a:xfrm>
            <a:off x="428596" y="3143248"/>
            <a:ext cx="456626" cy="285752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2844" y="6072206"/>
            <a:ext cx="2000264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</a:rPr>
              <a:t>Раскрывающийся список с подробностями </a:t>
            </a:r>
            <a:r>
              <a:rPr lang="ru-RU" sz="1200" dirty="0" err="1" smtClean="0">
                <a:solidFill>
                  <a:schemeClr val="bg1"/>
                </a:solidFill>
              </a:rPr>
              <a:t>аккаунта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8" name="Стрелка углом 17"/>
          <p:cNvSpPr/>
          <p:nvPr/>
        </p:nvSpPr>
        <p:spPr>
          <a:xfrm rot="16200000">
            <a:off x="1128977" y="4800321"/>
            <a:ext cx="813816" cy="50006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5008" y="5143512"/>
            <a:ext cx="1643074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</a:rPr>
              <a:t>История всех операций с зерном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71736" y="5929330"/>
            <a:ext cx="1285884" cy="83099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</a:rPr>
              <a:t>Переоформить зерно на другого пользователя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22" name="Стрелка вниз 21"/>
          <p:cNvSpPr/>
          <p:nvPr/>
        </p:nvSpPr>
        <p:spPr>
          <a:xfrm rot="10800000">
            <a:off x="2928926" y="4929198"/>
            <a:ext cx="142876" cy="9286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Стрелка углом 22"/>
          <p:cNvSpPr/>
          <p:nvPr/>
        </p:nvSpPr>
        <p:spPr>
          <a:xfrm rot="16200000">
            <a:off x="3607304" y="5108076"/>
            <a:ext cx="813816" cy="45606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86248" y="5643578"/>
            <a:ext cx="1285884" cy="3077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</a:rPr>
              <a:t>   Сообщения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25" name="Стрелка углом 24"/>
          <p:cNvSpPr/>
          <p:nvPr/>
        </p:nvSpPr>
        <p:spPr>
          <a:xfrm rot="16200000">
            <a:off x="5022348" y="4907478"/>
            <a:ext cx="813816" cy="42862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786" y="285728"/>
            <a:ext cx="7715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2800" dirty="0" smtClean="0"/>
              <a:t>         </a:t>
            </a:r>
            <a:r>
              <a:rPr lang="en-US" sz="2800" dirty="0" smtClean="0"/>
              <a:t>5. </a:t>
            </a:r>
            <a:r>
              <a:rPr lang="ru-RU" sz="2800" dirty="0" smtClean="0"/>
              <a:t>Заявка на отгрузку зерна пользователем</a:t>
            </a:r>
            <a:endParaRPr lang="ru-RU" sz="2800" dirty="0"/>
          </a:p>
        </p:txBody>
      </p:sp>
      <p:pic>
        <p:nvPicPr>
          <p:cNvPr id="3" name="Рисунок 2" descr="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1500174"/>
            <a:ext cx="8501122" cy="53132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5720" y="785794"/>
            <a:ext cx="8643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При входе клиента в раздел для заказа отгрузки зерна, создается номер накладной с уникальным (неповторяющимся) </a:t>
            </a:r>
            <a:r>
              <a:rPr lang="en-US" sz="1400" dirty="0" smtClean="0"/>
              <a:t> id </a:t>
            </a:r>
            <a:r>
              <a:rPr lang="ru-RU" sz="1400" dirty="0" smtClean="0"/>
              <a:t>путем конкатенации  случайной строки и  текущего </a:t>
            </a:r>
            <a:r>
              <a:rPr lang="en-US" sz="1400" dirty="0" smtClean="0"/>
              <a:t>Unix </a:t>
            </a:r>
            <a:r>
              <a:rPr lang="uk-UA" sz="1400" dirty="0" smtClean="0"/>
              <a:t>времени в секундах</a:t>
            </a:r>
            <a:endParaRPr lang="ru-RU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643050"/>
            <a:ext cx="8286808" cy="51792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4314" y="214290"/>
            <a:ext cx="900115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Пользователь выбирает тип и вес зерна, которое хочет отгрузить. Тип зерна доступен в виде</a:t>
            </a:r>
            <a:r>
              <a:rPr lang="en-US" sz="1600" dirty="0" smtClean="0"/>
              <a:t> </a:t>
            </a:r>
            <a:r>
              <a:rPr lang="ru-RU" sz="1600" dirty="0" smtClean="0"/>
              <a:t>выпадающего списка и отображает только те  типы зерна, которые есть у пользователя на</a:t>
            </a:r>
            <a:r>
              <a:rPr lang="en-US" sz="1600" dirty="0" smtClean="0"/>
              <a:t> </a:t>
            </a:r>
            <a:r>
              <a:rPr lang="ru-RU" sz="1600" dirty="0" smtClean="0"/>
              <a:t>балансе. Значение поля для ввода веса зерна сравнивается с актуальным весом, которое хранится у</a:t>
            </a:r>
            <a:r>
              <a:rPr lang="en-US" sz="1600" dirty="0" smtClean="0"/>
              <a:t> </a:t>
            </a:r>
            <a:r>
              <a:rPr lang="ru-RU" sz="1600" dirty="0" smtClean="0"/>
              <a:t>пользователя  (из таблицы </a:t>
            </a:r>
            <a:r>
              <a:rPr lang="en-US" sz="1600" dirty="0" smtClean="0"/>
              <a:t>balance</a:t>
            </a:r>
            <a:r>
              <a:rPr lang="ru-RU" sz="1600" dirty="0" smtClean="0"/>
              <a:t>), и если запрашиваемый вес превышает актуальный,</a:t>
            </a:r>
            <a:r>
              <a:rPr lang="en-US" sz="1600" dirty="0" smtClean="0"/>
              <a:t> </a:t>
            </a:r>
            <a:r>
              <a:rPr lang="ru-RU" sz="1600" dirty="0" smtClean="0"/>
              <a:t>пользователь получает ошибку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428736"/>
            <a:ext cx="8643966" cy="54024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4282" y="142852"/>
            <a:ext cx="87868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Если ошибок во вводе нет, форма сохраняется в таблицу </a:t>
            </a:r>
            <a:r>
              <a:rPr lang="en-US" sz="1600" b="1" dirty="0" err="1" smtClean="0"/>
              <a:t>invoice_load_ou</a:t>
            </a:r>
            <a:r>
              <a:rPr lang="en-US" sz="1600" dirty="0" err="1" smtClean="0"/>
              <a:t>t</a:t>
            </a:r>
            <a:r>
              <a:rPr lang="ru-RU" sz="1600" dirty="0" smtClean="0"/>
              <a:t> со статусом </a:t>
            </a:r>
            <a:r>
              <a:rPr lang="en-US" sz="1600" dirty="0" smtClean="0"/>
              <a:t>‘0’</a:t>
            </a:r>
            <a:r>
              <a:rPr lang="ru-RU" sz="1600" dirty="0" smtClean="0"/>
              <a:t> в поле </a:t>
            </a:r>
            <a:r>
              <a:rPr lang="en-US" sz="1600" b="1" dirty="0" err="1" smtClean="0"/>
              <a:t>confirmed_by_admin</a:t>
            </a:r>
            <a:r>
              <a:rPr lang="ru-RU" sz="1600" dirty="0" smtClean="0"/>
              <a:t>, т.е не подтверждено администратором.</a:t>
            </a:r>
            <a:r>
              <a:rPr lang="en-US" sz="1600" dirty="0" smtClean="0"/>
              <a:t> </a:t>
            </a:r>
            <a:r>
              <a:rPr lang="ru-RU" sz="1600" dirty="0" smtClean="0"/>
              <a:t>С баланса пользователя списывается указанный вес.</a:t>
            </a:r>
          </a:p>
          <a:p>
            <a:r>
              <a:rPr lang="ru-RU" sz="1600" dirty="0" smtClean="0"/>
              <a:t>Пользователю выводится </a:t>
            </a:r>
            <a:r>
              <a:rPr lang="en-US" sz="1600" dirty="0" smtClean="0"/>
              <a:t>flash </a:t>
            </a:r>
            <a:r>
              <a:rPr lang="ru-RU" sz="1600" dirty="0" smtClean="0"/>
              <a:t>сообщение и оправляется информация о созданной накладной в личные сообщения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357298"/>
            <a:ext cx="8715404" cy="54471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5720" y="357166"/>
            <a:ext cx="86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     Пример полученного сообщения о создании накладной  (приходит в раздел                    </a:t>
            </a:r>
          </a:p>
          <a:p>
            <a:r>
              <a:rPr lang="ru-RU" b="1" dirty="0" smtClean="0"/>
              <a:t>                                                            </a:t>
            </a:r>
            <a:r>
              <a:rPr lang="en-US" b="1" dirty="0" smtClean="0"/>
              <a:t>‘</a:t>
            </a:r>
            <a:r>
              <a:rPr lang="uk-UA" b="1" dirty="0" smtClean="0"/>
              <a:t>П</a:t>
            </a:r>
            <a:r>
              <a:rPr lang="ru-RU" dirty="0" err="1" smtClean="0"/>
              <a:t>овідомлення</a:t>
            </a:r>
            <a:r>
              <a:rPr lang="en-US" b="1" dirty="0" smtClean="0"/>
              <a:t>’</a:t>
            </a:r>
            <a:r>
              <a:rPr lang="ru-RU" b="1" dirty="0" smtClean="0"/>
              <a:t>)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2844" y="214290"/>
            <a:ext cx="88582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dirty="0" smtClean="0"/>
              <a:t>           6. </a:t>
            </a:r>
            <a:r>
              <a:rPr lang="ru-RU" sz="2400" dirty="0" smtClean="0"/>
              <a:t>Подтверждение администратором отгрузки зерна клиенту </a:t>
            </a:r>
            <a:endParaRPr lang="ru-RU" sz="2400" dirty="0"/>
          </a:p>
        </p:txBody>
      </p:sp>
      <p:pic>
        <p:nvPicPr>
          <p:cNvPr id="3" name="Рисунок 2" descr="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1643050"/>
            <a:ext cx="8286808" cy="517925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14282" y="857232"/>
            <a:ext cx="89297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sz="1600" dirty="0" smtClean="0"/>
              <a:t>Администратор в разделе </a:t>
            </a:r>
            <a:r>
              <a:rPr lang="en-US" sz="1600" dirty="0" smtClean="0"/>
              <a:t>‘</a:t>
            </a:r>
            <a:r>
              <a:rPr lang="ru-RU" sz="1600" dirty="0" err="1" smtClean="0"/>
              <a:t>Запити</a:t>
            </a:r>
            <a:r>
              <a:rPr lang="ru-RU" sz="1600" dirty="0" smtClean="0"/>
              <a:t> на </a:t>
            </a:r>
            <a:r>
              <a:rPr lang="ru-RU" sz="1600" dirty="0" err="1" smtClean="0"/>
              <a:t>відвантаження</a:t>
            </a:r>
            <a:r>
              <a:rPr lang="en-US" sz="1600" dirty="0" smtClean="0"/>
              <a:t>’ </a:t>
            </a:r>
            <a:r>
              <a:rPr lang="uk-UA" sz="1600" dirty="0" err="1" smtClean="0"/>
              <a:t>может</a:t>
            </a:r>
            <a:r>
              <a:rPr lang="uk-UA" sz="1600" dirty="0" smtClean="0"/>
              <a:t> </a:t>
            </a:r>
            <a:r>
              <a:rPr lang="uk-UA" sz="1600" dirty="0" err="1" smtClean="0"/>
              <a:t>видеть</a:t>
            </a:r>
            <a:r>
              <a:rPr lang="uk-UA" sz="1600" dirty="0" smtClean="0"/>
              <a:t> все </a:t>
            </a:r>
            <a:r>
              <a:rPr lang="ru-RU" sz="1600" dirty="0" smtClean="0"/>
              <a:t>запросы от клиентов на отгрузку (все строки из таблицы </a:t>
            </a:r>
            <a:r>
              <a:rPr lang="en-US" sz="1600" dirty="0" err="1" smtClean="0"/>
              <a:t>invoice_load_out</a:t>
            </a:r>
            <a:r>
              <a:rPr lang="ru-RU" sz="1600" dirty="0" smtClean="0"/>
              <a:t> со статусом </a:t>
            </a:r>
            <a:r>
              <a:rPr lang="en-US" sz="1600" dirty="0" smtClean="0"/>
              <a:t>‘0’</a:t>
            </a:r>
            <a:r>
              <a:rPr lang="ru-RU" sz="1600" dirty="0" smtClean="0"/>
              <a:t> в поле </a:t>
            </a:r>
            <a:r>
              <a:rPr lang="en-US" sz="1600" b="1" dirty="0" err="1" smtClean="0"/>
              <a:t>confirmed_by_admin</a:t>
            </a:r>
            <a:r>
              <a:rPr lang="ru-RU" sz="1600" dirty="0" smtClean="0"/>
              <a:t>). При большом количестве записей для навигации используется пагинация и </a:t>
            </a:r>
            <a:r>
              <a:rPr lang="en-US" sz="1600" dirty="0" smtClean="0"/>
              <a:t>widget </a:t>
            </a:r>
            <a:r>
              <a:rPr lang="ru-RU" sz="1600" dirty="0" smtClean="0"/>
              <a:t> </a:t>
            </a:r>
            <a:r>
              <a:rPr lang="en-US" sz="1600" dirty="0" err="1" smtClean="0"/>
              <a:t>LinkPager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20" y="698542"/>
            <a:ext cx="871543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                                Содержание:</a:t>
            </a:r>
          </a:p>
          <a:p>
            <a:endParaRPr lang="ru-RU" sz="3200" dirty="0" smtClean="0"/>
          </a:p>
          <a:p>
            <a:pPr marL="342900" indent="-342900">
              <a:buAutoNum type="arabicPeriod"/>
            </a:pPr>
            <a:r>
              <a:rPr lang="ru-RU" dirty="0" smtClean="0"/>
              <a:t>Общая информация, адрес </a:t>
            </a:r>
            <a:r>
              <a:rPr lang="ru-RU" dirty="0" err="1" smtClean="0"/>
              <a:t>репозитория</a:t>
            </a:r>
            <a:r>
              <a:rPr lang="ru-RU" dirty="0" smtClean="0"/>
              <a:t> на </a:t>
            </a:r>
            <a:r>
              <a:rPr lang="en-US" dirty="0" err="1" smtClean="0"/>
              <a:t>Git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 Регистрация пользователей</a:t>
            </a:r>
          </a:p>
          <a:p>
            <a:pPr marL="342900" indent="-342900">
              <a:buAutoNum type="arabicPeriod"/>
            </a:pPr>
            <a:r>
              <a:rPr lang="ru-RU" dirty="0" smtClean="0"/>
              <a:t> Подтверждение регистрации </a:t>
            </a:r>
            <a:r>
              <a:rPr lang="ru-RU" dirty="0" err="1" smtClean="0"/>
              <a:t>аккаунта</a:t>
            </a:r>
            <a:r>
              <a:rPr lang="ru-RU" dirty="0" smtClean="0"/>
              <a:t> в модуле Администратора</a:t>
            </a:r>
          </a:p>
          <a:p>
            <a:pPr marL="342900" indent="-342900">
              <a:buAutoNum type="arabicPeriod"/>
            </a:pPr>
            <a:r>
              <a:rPr lang="ru-RU" dirty="0" smtClean="0"/>
              <a:t> Кабинет пользователя</a:t>
            </a:r>
          </a:p>
          <a:p>
            <a:pPr marL="342900" indent="-342900">
              <a:buAutoNum type="arabicPeriod"/>
            </a:pPr>
            <a:r>
              <a:rPr lang="ru-RU" dirty="0" smtClean="0"/>
              <a:t>Заявка пользователя на отгрузку зерна с элеватора</a:t>
            </a:r>
          </a:p>
          <a:p>
            <a:pPr marL="342900" indent="-342900">
              <a:buAutoNum type="arabicPeriod"/>
            </a:pPr>
            <a:r>
              <a:rPr lang="ru-RU" dirty="0" smtClean="0"/>
              <a:t>Подтверждение администратором отгрузки зерна клиенту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Переоформление зерна на другого пользователя</a:t>
            </a:r>
          </a:p>
          <a:p>
            <a:pPr marL="342900" indent="-342900">
              <a:buAutoNum type="arabicPeriod"/>
            </a:pPr>
            <a:r>
              <a:rPr lang="ru-RU" dirty="0" smtClean="0"/>
              <a:t> Сообщения</a:t>
            </a:r>
            <a:r>
              <a:rPr lang="en-US" dirty="0" smtClean="0"/>
              <a:t> (</a:t>
            </a:r>
            <a:r>
              <a:rPr lang="ru-RU" dirty="0" smtClean="0"/>
              <a:t>Кабинет пользователя</a:t>
            </a:r>
            <a:r>
              <a:rPr lang="en-US" dirty="0" smtClean="0"/>
              <a:t>)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История всех операций (Кабинет пользователя)</a:t>
            </a:r>
          </a:p>
          <a:p>
            <a:pPr marL="342900" indent="-342900">
              <a:buAutoNum type="arabicPeriod"/>
            </a:pPr>
            <a:r>
              <a:rPr lang="ru-RU" dirty="0" smtClean="0"/>
              <a:t>Панель администратора </a:t>
            </a:r>
          </a:p>
          <a:p>
            <a:pPr marL="342900" indent="-342900">
              <a:buFontTx/>
              <a:buAutoNum type="arabicPeriod"/>
            </a:pPr>
            <a:r>
              <a:rPr lang="ru-RU" dirty="0" smtClean="0"/>
              <a:t>Регистрация администратором поступления (загрузки) нового зерна на элеватор</a:t>
            </a:r>
          </a:p>
          <a:p>
            <a:pPr marL="342900" indent="-342900">
              <a:buAutoNum type="arabicPeriod"/>
            </a:pPr>
            <a:r>
              <a:rPr lang="ru-RU" dirty="0" smtClean="0"/>
              <a:t> Доступ администратора к данным всех пользователей (регистрационные данные, баланс, история всех операций)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1607351"/>
            <a:ext cx="8286776" cy="517923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42844" y="285728"/>
            <a:ext cx="90011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При нажатии на любом из запросов, с помощью</a:t>
            </a:r>
            <a:r>
              <a:rPr lang="en-US" sz="1600" dirty="0" smtClean="0"/>
              <a:t> </a:t>
            </a:r>
            <a:r>
              <a:rPr lang="en-US" sz="1600" dirty="0" err="1" smtClean="0"/>
              <a:t>ajax</a:t>
            </a:r>
            <a:r>
              <a:rPr lang="en-US" sz="1600" dirty="0" smtClean="0"/>
              <a:t> </a:t>
            </a:r>
            <a:r>
              <a:rPr lang="ru-RU" sz="1600" dirty="0" smtClean="0"/>
              <a:t>(без перезагрузки страницы) извлекается и отображается информация о запросе (накладная, тип зерна, вес), а также календарь </a:t>
            </a:r>
            <a:r>
              <a:rPr lang="en-US" sz="1600" dirty="0" err="1" smtClean="0"/>
              <a:t>datepicker</a:t>
            </a:r>
            <a:r>
              <a:rPr lang="ru-RU" sz="1600" dirty="0" smtClean="0"/>
              <a:t> для выборы даты отгрузки и выпадающий список с элеваторами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991594"/>
            <a:ext cx="4357686" cy="2723554"/>
          </a:xfrm>
          <a:prstGeom prst="rect">
            <a:avLst/>
          </a:prstGeom>
        </p:spPr>
      </p:pic>
      <p:pic>
        <p:nvPicPr>
          <p:cNvPr id="3" name="Рисунок 2" descr="2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6314" y="3991594"/>
            <a:ext cx="4357686" cy="2723554"/>
          </a:xfrm>
          <a:prstGeom prst="rect">
            <a:avLst/>
          </a:prstGeom>
        </p:spPr>
      </p:pic>
      <p:pic>
        <p:nvPicPr>
          <p:cNvPr id="4" name="Рисунок 3" descr="2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071546"/>
            <a:ext cx="4386300" cy="274143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14346" y="21429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При выборе даты, с помощью </a:t>
            </a:r>
            <a:r>
              <a:rPr lang="en-US" sz="1600" dirty="0" smtClean="0"/>
              <a:t>JavaScript</a:t>
            </a:r>
            <a:r>
              <a:rPr lang="ru-RU" sz="1600" dirty="0" smtClean="0"/>
              <a:t>,</a:t>
            </a:r>
            <a:r>
              <a:rPr lang="en-US" sz="1600" dirty="0" smtClean="0"/>
              <a:t> </a:t>
            </a:r>
            <a:r>
              <a:rPr lang="ru-RU" sz="1600" dirty="0" smtClean="0"/>
              <a:t>проверяется правильность выбора. К примеру, если администратор выберет воскресенье или дату из прошлого, дальнейшая работа будет заблокирована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357298"/>
            <a:ext cx="8686821" cy="542926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14282" y="214290"/>
            <a:ext cx="89297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После правильно выбранной даты, посредством </a:t>
            </a:r>
            <a:r>
              <a:rPr lang="en-US" sz="1600" dirty="0" err="1" smtClean="0"/>
              <a:t>ajax</a:t>
            </a:r>
            <a:r>
              <a:rPr lang="ru-RU" sz="1600" dirty="0" smtClean="0"/>
              <a:t>,</a:t>
            </a:r>
            <a:r>
              <a:rPr lang="en-US" sz="1600" dirty="0" smtClean="0"/>
              <a:t> </a:t>
            </a:r>
            <a:r>
              <a:rPr lang="ru-RU" sz="1600" dirty="0" smtClean="0"/>
              <a:t>на этой же странице отображаются свободные интервалы времени</a:t>
            </a:r>
            <a:r>
              <a:rPr lang="en-US" sz="1600" dirty="0" smtClean="0"/>
              <a:t> </a:t>
            </a:r>
            <a:r>
              <a:rPr lang="ru-RU" sz="1600" dirty="0" smtClean="0"/>
              <a:t>с расчетом, что рабочее время 8.00 – 20.00. </a:t>
            </a:r>
            <a:r>
              <a:rPr lang="uk-UA" sz="1600" dirty="0" err="1" smtClean="0"/>
              <a:t>Данн</a:t>
            </a:r>
            <a:r>
              <a:rPr lang="ru-RU" sz="1600" dirty="0" err="1" smtClean="0"/>
              <a:t>ые</a:t>
            </a:r>
            <a:r>
              <a:rPr lang="ru-RU" sz="1600" dirty="0" smtClean="0"/>
              <a:t> извлекаются из таблицы </a:t>
            </a:r>
            <a:r>
              <a:rPr lang="en-US" sz="1600" dirty="0" err="1" smtClean="0"/>
              <a:t>invoice_load_out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2285992"/>
            <a:ext cx="8786842" cy="41916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5720" y="571480"/>
            <a:ext cx="864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Если администратор выбирает сегодняшнюю дату, временные интервалы для отгрузки </a:t>
            </a:r>
            <a:r>
              <a:rPr lang="ru-RU" sz="1600" dirty="0" smtClean="0"/>
              <a:t>отображаются</a:t>
            </a:r>
            <a:r>
              <a:rPr lang="en-US" sz="1600" dirty="0" smtClean="0"/>
              <a:t> </a:t>
            </a:r>
            <a:r>
              <a:rPr lang="ru-RU" sz="1600" dirty="0" smtClean="0"/>
              <a:t>начиная </a:t>
            </a:r>
            <a:r>
              <a:rPr lang="ru-RU" sz="1600" dirty="0" smtClean="0"/>
              <a:t>со следующего </a:t>
            </a:r>
            <a:r>
              <a:rPr lang="ru-RU" sz="1600" dirty="0" smtClean="0"/>
              <a:t>часа</a:t>
            </a:r>
            <a:r>
              <a:rPr lang="en-US" sz="1600" dirty="0" smtClean="0"/>
              <a:t> (</a:t>
            </a:r>
            <a:r>
              <a:rPr lang="ru-RU" sz="1600" dirty="0" smtClean="0"/>
              <a:t>от текущего</a:t>
            </a:r>
            <a:r>
              <a:rPr lang="en-US" sz="1600" dirty="0" smtClean="0"/>
              <a:t>)</a:t>
            </a:r>
            <a:endParaRPr lang="ru-RU" sz="1600" dirty="0"/>
          </a:p>
        </p:txBody>
      </p:sp>
      <p:sp>
        <p:nvSpPr>
          <p:cNvPr id="6" name="Стрелка углом 5"/>
          <p:cNvSpPr/>
          <p:nvPr/>
        </p:nvSpPr>
        <p:spPr>
          <a:xfrm rot="5400000">
            <a:off x="6085914" y="3343846"/>
            <a:ext cx="5198966" cy="36861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Стрелка вниз 6"/>
          <p:cNvSpPr/>
          <p:nvPr/>
        </p:nvSpPr>
        <p:spPr>
          <a:xfrm rot="6282900">
            <a:off x="7381727" y="5024655"/>
            <a:ext cx="225431" cy="2143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428736"/>
            <a:ext cx="8572522" cy="535782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14282" y="428604"/>
            <a:ext cx="89297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После выбора администратором даты, появляется </a:t>
            </a:r>
            <a:r>
              <a:rPr lang="en-US" sz="1600" dirty="0" smtClean="0"/>
              <a:t>&lt;div&gt; </a:t>
            </a:r>
            <a:r>
              <a:rPr lang="ru-RU" sz="1600" dirty="0" smtClean="0"/>
              <a:t>с окончательной датой, временем и кнопкой сохранения выбора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37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1285860"/>
            <a:ext cx="6715172" cy="41969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844" y="285728"/>
            <a:ext cx="878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Перед сохранением производится дополнительная проверка на случай, если за время оформления текущая накладная или выбранное время было обработано другим администратором</a:t>
            </a:r>
            <a:endParaRPr lang="ru-RU" sz="1600" dirty="0"/>
          </a:p>
        </p:txBody>
      </p:sp>
      <p:pic>
        <p:nvPicPr>
          <p:cNvPr id="6" name="Рисунок 5" descr="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84" y="2571764"/>
            <a:ext cx="6743716" cy="4214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357298"/>
            <a:ext cx="8686822" cy="542926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85720" y="285728"/>
            <a:ext cx="8643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При успешном резервировании даты и времени, поле </a:t>
            </a:r>
            <a:r>
              <a:rPr lang="en-US" sz="1600" dirty="0" err="1" smtClean="0"/>
              <a:t>confirmed_by_admin</a:t>
            </a:r>
            <a:r>
              <a:rPr lang="ru-RU" sz="1600" dirty="0" smtClean="0"/>
              <a:t> из запрос</a:t>
            </a:r>
            <a:r>
              <a:rPr lang="uk-UA" sz="1600" dirty="0" smtClean="0"/>
              <a:t>а</a:t>
            </a:r>
            <a:r>
              <a:rPr lang="ru-RU" sz="1600" dirty="0" smtClean="0"/>
              <a:t> клиента в таблице </a:t>
            </a:r>
            <a:r>
              <a:rPr lang="en-US" sz="1600" dirty="0" err="1" smtClean="0"/>
              <a:t>invoice_load_out</a:t>
            </a:r>
            <a:r>
              <a:rPr lang="ru-RU" sz="1600" dirty="0" smtClean="0"/>
              <a:t> изменяется на значение </a:t>
            </a:r>
            <a:r>
              <a:rPr lang="en-US" sz="1600" dirty="0" smtClean="0"/>
              <a:t>‘</a:t>
            </a:r>
            <a:r>
              <a:rPr lang="ru-RU" sz="1600" dirty="0" smtClean="0"/>
              <a:t>1</a:t>
            </a:r>
            <a:r>
              <a:rPr lang="en-US" sz="1600" dirty="0" smtClean="0"/>
              <a:t>’</a:t>
            </a:r>
            <a:r>
              <a:rPr lang="ru-RU" sz="1600" dirty="0" smtClean="0"/>
              <a:t> и запрос исчезает из общего списка запросов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1285860"/>
            <a:ext cx="8786874" cy="5491797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85720" y="357166"/>
            <a:ext cx="8643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При последующем выборе этой же даты и того же номера элеватора, время 8.30 – 9.00 будет отображаться как уже занятое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1285860"/>
            <a:ext cx="8801130" cy="550070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14282" y="357166"/>
            <a:ext cx="8715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При попытке выбрать занятое время, администратор получит сообщение об ошибке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4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285860"/>
            <a:ext cx="8715404" cy="544712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57158" y="357166"/>
            <a:ext cx="85011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Также, после того, как администратор оформит запрос на отгрузку, клиент получит личное сообщение. Сообщение попадает в раздел </a:t>
            </a:r>
            <a:r>
              <a:rPr lang="en-US" sz="1600" dirty="0" smtClean="0"/>
              <a:t>‘</a:t>
            </a:r>
            <a:r>
              <a:rPr lang="uk-UA" sz="1600" dirty="0" smtClean="0"/>
              <a:t>П</a:t>
            </a:r>
            <a:r>
              <a:rPr lang="ru-RU" sz="1600" dirty="0" err="1" smtClean="0"/>
              <a:t>овідомлення</a:t>
            </a:r>
            <a:r>
              <a:rPr lang="en-US" sz="1600" dirty="0" smtClean="0"/>
              <a:t>’ </a:t>
            </a:r>
            <a:r>
              <a:rPr lang="ru-RU" sz="1600" dirty="0" smtClean="0"/>
              <a:t>и при нажатии выводится в виде модального окна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642918"/>
            <a:ext cx="8429684" cy="769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                                                 1. Общая информация</a:t>
            </a:r>
          </a:p>
          <a:p>
            <a:endParaRPr lang="ru-RU" dirty="0" smtClean="0"/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 </a:t>
            </a:r>
            <a:r>
              <a:rPr lang="ru-RU" dirty="0" smtClean="0"/>
              <a:t>Кабинет клиента реализован на </a:t>
            </a:r>
            <a:r>
              <a:rPr lang="ru-RU" dirty="0" err="1" smtClean="0"/>
              <a:t>фреймворке</a:t>
            </a:r>
            <a:r>
              <a:rPr lang="ru-RU" dirty="0" smtClean="0"/>
              <a:t> </a:t>
            </a:r>
            <a:r>
              <a:rPr lang="en-US" dirty="0" smtClean="0"/>
              <a:t>Yii2 (basic template).</a:t>
            </a:r>
          </a:p>
          <a:p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 </a:t>
            </a:r>
            <a:r>
              <a:rPr lang="ru-RU" dirty="0" smtClean="0"/>
              <a:t>Панель управления Администратора реализована в виде отдельного модуля. Доступ к </a:t>
            </a:r>
            <a:r>
              <a:rPr lang="ru-RU" dirty="0" err="1" smtClean="0"/>
              <a:t>админ-панели</a:t>
            </a:r>
            <a:r>
              <a:rPr lang="ru-RU" dirty="0" smtClean="0"/>
              <a:t> ограничен с  помощью </a:t>
            </a:r>
            <a:r>
              <a:rPr lang="en-US" dirty="0" smtClean="0"/>
              <a:t>RBAC (role based access control).</a:t>
            </a:r>
          </a:p>
          <a:p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 </a:t>
            </a:r>
            <a:r>
              <a:rPr lang="uk-UA" dirty="0" smtClean="0"/>
              <a:t>Доступ к </a:t>
            </a:r>
            <a:r>
              <a:rPr lang="ru-RU" dirty="0" smtClean="0"/>
              <a:t>Кабинету </a:t>
            </a:r>
            <a:r>
              <a:rPr lang="uk-UA" dirty="0" err="1" smtClean="0"/>
              <a:t>пользователя</a:t>
            </a:r>
            <a:r>
              <a:rPr lang="ru-RU" dirty="0" smtClean="0"/>
              <a:t> возможен</a:t>
            </a:r>
            <a:r>
              <a:rPr lang="uk-UA" dirty="0" smtClean="0"/>
              <a:t> </a:t>
            </a:r>
            <a:r>
              <a:rPr lang="ru-RU" dirty="0" smtClean="0"/>
              <a:t>только для зарегистрированных пользователей, ограничен </a:t>
            </a:r>
            <a:r>
              <a:rPr lang="uk-UA" dirty="0" smtClean="0"/>
              <a:t>с </a:t>
            </a:r>
            <a:r>
              <a:rPr lang="uk-UA" dirty="0" err="1" smtClean="0"/>
              <a:t>помощью</a:t>
            </a:r>
            <a:r>
              <a:rPr lang="uk-UA" dirty="0" smtClean="0"/>
              <a:t> </a:t>
            </a:r>
            <a:r>
              <a:rPr lang="en-US" dirty="0" smtClean="0"/>
              <a:t>ACF (access control filter).</a:t>
            </a:r>
          </a:p>
          <a:p>
            <a:pPr>
              <a:buFont typeface="Wingdings" pitchFamily="2" charset="2"/>
              <a:buChar char="v"/>
            </a:pPr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 </a:t>
            </a:r>
            <a:r>
              <a:rPr lang="ru-RU" dirty="0" smtClean="0"/>
              <a:t>Для верстки используется </a:t>
            </a:r>
            <a:r>
              <a:rPr lang="ru-RU" dirty="0" err="1" smtClean="0"/>
              <a:t>фреймворк</a:t>
            </a:r>
            <a:r>
              <a:rPr lang="ru-RU" dirty="0" smtClean="0"/>
              <a:t> </a:t>
            </a:r>
            <a:r>
              <a:rPr lang="en-US" dirty="0" smtClean="0"/>
              <a:t> Bootstrap</a:t>
            </a:r>
            <a:r>
              <a:rPr lang="ru-RU" dirty="0" smtClean="0"/>
              <a:t> с адаптацией под мобильные устройства.</a:t>
            </a:r>
          </a:p>
          <a:p>
            <a:pPr>
              <a:buFont typeface="Wingdings" pitchFamily="2" charset="2"/>
              <a:buChar char="v"/>
            </a:pPr>
            <a:endParaRPr lang="ru-RU" dirty="0" smtClean="0"/>
          </a:p>
          <a:p>
            <a:pPr>
              <a:buFont typeface="Wingdings" pitchFamily="2" charset="2"/>
              <a:buChar char="v"/>
            </a:pPr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ru-RU" dirty="0" smtClean="0"/>
              <a:t> код –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https://github.com/dima9311/kernel</a:t>
            </a:r>
            <a:endParaRPr lang="ru-RU" dirty="0" smtClean="0"/>
          </a:p>
          <a:p>
            <a:endParaRPr lang="ru-RU" dirty="0" smtClean="0"/>
          </a:p>
          <a:p>
            <a:pPr>
              <a:buFont typeface="Wingdings" pitchFamily="2" charset="2"/>
              <a:buChar char="v"/>
            </a:pPr>
            <a:r>
              <a:rPr lang="ru-RU" dirty="0" smtClean="0"/>
              <a:t> Рабочая версия на </a:t>
            </a:r>
            <a:r>
              <a:rPr lang="ru-RU" dirty="0" err="1" smtClean="0"/>
              <a:t>хостинге</a:t>
            </a:r>
            <a:r>
              <a:rPr lang="en-US" dirty="0" smtClean="0"/>
              <a:t> (</a:t>
            </a:r>
            <a:r>
              <a:rPr lang="ru-RU" sz="1400" dirty="0" err="1" smtClean="0"/>
              <a:t>хостинг</a:t>
            </a:r>
            <a:r>
              <a:rPr lang="ru-RU" sz="1400" dirty="0" smtClean="0"/>
              <a:t> бесплатный, возможны задержки или реклама</a:t>
            </a:r>
            <a:r>
              <a:rPr lang="en-US" dirty="0" smtClean="0"/>
              <a:t>):</a:t>
            </a:r>
            <a:endParaRPr lang="ru-RU" dirty="0" smtClean="0"/>
          </a:p>
          <a:p>
            <a:r>
              <a:rPr lang="ru-RU" sz="1600" dirty="0" smtClean="0"/>
              <a:t>       Вход в кабинет пользователя - </a:t>
            </a:r>
            <a:r>
              <a:rPr lang="en-US" sz="1600" dirty="0" smtClean="0">
                <a:hlinkClick r:id="rId3"/>
              </a:rPr>
              <a:t>http://dima931.zzz.com.ua/kernel</a:t>
            </a:r>
            <a:endParaRPr lang="ru-RU" sz="1600" dirty="0" smtClean="0"/>
          </a:p>
          <a:p>
            <a:r>
              <a:rPr lang="en-US" sz="1600" dirty="0" smtClean="0"/>
              <a:t>       </a:t>
            </a:r>
            <a:r>
              <a:rPr lang="ru-RU" sz="1600" dirty="0" smtClean="0"/>
              <a:t>Вход в </a:t>
            </a:r>
            <a:r>
              <a:rPr lang="ru-RU" sz="1600" dirty="0" err="1" smtClean="0"/>
              <a:t>админ-панель</a:t>
            </a:r>
            <a:r>
              <a:rPr lang="ru-RU" sz="1600" dirty="0" smtClean="0"/>
              <a:t>  -</a:t>
            </a:r>
            <a:r>
              <a:rPr lang="en-US" sz="1600" dirty="0" smtClean="0"/>
              <a:t> </a:t>
            </a:r>
            <a:r>
              <a:rPr lang="en-US" sz="1600" dirty="0" smtClean="0">
                <a:hlinkClick r:id="rId4"/>
              </a:rPr>
              <a:t>http://dima931.zzz.com.ua/kernel/web/admin-main-panel</a:t>
            </a:r>
            <a:endParaRPr lang="ru-RU" sz="1600" dirty="0" smtClean="0"/>
          </a:p>
          <a:p>
            <a:r>
              <a:rPr lang="ru-RU" sz="1600" dirty="0" smtClean="0"/>
              <a:t>       Данные для входа в </a:t>
            </a:r>
            <a:r>
              <a:rPr lang="ru-RU" sz="1600" dirty="0" err="1" smtClean="0"/>
              <a:t>админ-панель</a:t>
            </a:r>
            <a:r>
              <a:rPr lang="ru-RU" sz="1600" dirty="0" smtClean="0"/>
              <a:t> или кабинет пользователя (данные пользователя с    </a:t>
            </a:r>
          </a:p>
          <a:p>
            <a:r>
              <a:rPr lang="ru-RU" sz="1600" dirty="0" smtClean="0"/>
              <a:t>      </a:t>
            </a:r>
            <a:r>
              <a:rPr lang="ru-RU" sz="1600" dirty="0" err="1" smtClean="0"/>
              <a:t>админправами</a:t>
            </a:r>
            <a:r>
              <a:rPr lang="ru-RU" sz="1600" dirty="0" smtClean="0"/>
              <a:t>)</a:t>
            </a:r>
            <a:r>
              <a:rPr lang="en-US" sz="1600" dirty="0" smtClean="0"/>
              <a:t> -</a:t>
            </a:r>
            <a:r>
              <a:rPr lang="ru-RU" sz="1600" dirty="0" smtClean="0"/>
              <a:t> </a:t>
            </a:r>
            <a:r>
              <a:rPr lang="en-US" sz="1600" dirty="0" smtClean="0"/>
              <a:t>login: </a:t>
            </a:r>
            <a:r>
              <a:rPr lang="en-US" sz="1600" dirty="0" smtClean="0">
                <a:hlinkClick r:id="rId5"/>
              </a:rPr>
              <a:t>dima@ukr.net</a:t>
            </a:r>
            <a:r>
              <a:rPr lang="en-US" sz="1600" dirty="0" smtClean="0"/>
              <a:t>, password: </a:t>
            </a:r>
            <a:r>
              <a:rPr lang="en-US" sz="1600" dirty="0" err="1" smtClean="0"/>
              <a:t>dimadima</a:t>
            </a:r>
            <a:endParaRPr lang="ru-RU" sz="1600" dirty="0" smtClean="0"/>
          </a:p>
          <a:p>
            <a:pPr>
              <a:buFont typeface="Wingdings" pitchFamily="2" charset="2"/>
              <a:buChar char="v"/>
            </a:pPr>
            <a:endParaRPr lang="ru-RU" dirty="0" smtClean="0"/>
          </a:p>
          <a:p>
            <a:pPr>
              <a:buFont typeface="Wingdings" pitchFamily="2" charset="2"/>
              <a:buChar char="v"/>
            </a:pPr>
            <a:r>
              <a:rPr lang="ru-RU" dirty="0" smtClean="0"/>
              <a:t> Часть функционала на видео -</a:t>
            </a:r>
            <a:r>
              <a:rPr lang="en-US" dirty="0" smtClean="0"/>
              <a:t> </a:t>
            </a:r>
            <a:r>
              <a:rPr lang="en-US" dirty="0" smtClean="0">
                <a:hlinkClick r:id="rId6"/>
              </a:rPr>
              <a:t>https://youtu.be/tx6Vq0NIm6k</a:t>
            </a:r>
            <a:endParaRPr lang="ru-RU" dirty="0" smtClean="0"/>
          </a:p>
          <a:p>
            <a:pPr>
              <a:buFont typeface="Wingdings" pitchFamily="2" charset="2"/>
              <a:buChar char="v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ru-RU" dirty="0" smtClean="0"/>
          </a:p>
          <a:p>
            <a:pPr>
              <a:buFont typeface="Wingdings" pitchFamily="2" charset="2"/>
              <a:buChar char="v"/>
            </a:pPr>
            <a:endParaRPr lang="en-US" dirty="0" smtClean="0"/>
          </a:p>
          <a:p>
            <a:endParaRPr lang="en-US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85786" y="142852"/>
            <a:ext cx="7786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dirty="0" smtClean="0"/>
              <a:t>          8. Переоформление клиентом зерна на другого пользователя</a:t>
            </a:r>
          </a:p>
        </p:txBody>
      </p:sp>
      <p:pic>
        <p:nvPicPr>
          <p:cNvPr id="3" name="Рисунок 2" descr="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1250161"/>
            <a:ext cx="8858280" cy="5536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2844" y="428604"/>
            <a:ext cx="87154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Пользователь может переоформить свое зерно на другого пользователя. </a:t>
            </a:r>
            <a:r>
              <a:rPr lang="uk-UA" sz="1600" dirty="0" smtClean="0"/>
              <a:t>В поле </a:t>
            </a:r>
            <a:r>
              <a:rPr lang="en-US" sz="1600" dirty="0" smtClean="0"/>
              <a:t>‘</a:t>
            </a:r>
            <a:r>
              <a:rPr lang="uk-UA" sz="1600" dirty="0" smtClean="0"/>
              <a:t>Переоформити на</a:t>
            </a:r>
            <a:r>
              <a:rPr lang="en-US" sz="1600" dirty="0" smtClean="0"/>
              <a:t>’</a:t>
            </a:r>
            <a:r>
              <a:rPr lang="ru-RU" sz="1600" dirty="0" smtClean="0"/>
              <a:t>,</a:t>
            </a:r>
            <a:r>
              <a:rPr lang="uk-UA" sz="1600" dirty="0" smtClean="0"/>
              <a:t> с</a:t>
            </a:r>
            <a:r>
              <a:rPr lang="ru-RU" sz="1600" dirty="0" smtClean="0"/>
              <a:t> помощью </a:t>
            </a:r>
            <a:r>
              <a:rPr lang="en-US" sz="1600" dirty="0" smtClean="0"/>
              <a:t>JQ UI </a:t>
            </a:r>
            <a:r>
              <a:rPr lang="en-US" sz="1600" dirty="0" err="1" smtClean="0"/>
              <a:t>autocomplete</a:t>
            </a:r>
            <a:r>
              <a:rPr lang="ru-RU" sz="1600" dirty="0" smtClean="0"/>
              <a:t>, после ввода первой буквы, отображаются подсказки в формате </a:t>
            </a:r>
            <a:r>
              <a:rPr lang="en-US" sz="1600" dirty="0" smtClean="0"/>
              <a:t>email =&gt; </a:t>
            </a:r>
            <a:r>
              <a:rPr lang="uk-UA" sz="1600" dirty="0" err="1" smtClean="0"/>
              <a:t>имя</a:t>
            </a:r>
            <a:r>
              <a:rPr lang="uk-UA" sz="1600" dirty="0" smtClean="0"/>
              <a:t> </a:t>
            </a:r>
            <a:r>
              <a:rPr lang="uk-UA" sz="1600" dirty="0" err="1" smtClean="0"/>
              <a:t>компании</a:t>
            </a:r>
            <a:r>
              <a:rPr lang="uk-UA" sz="1600" dirty="0" smtClean="0"/>
              <a:t>.</a:t>
            </a:r>
            <a:r>
              <a:rPr lang="ru-RU" sz="1600" dirty="0" smtClean="0"/>
              <a:t> Список берется из таблицы </a:t>
            </a:r>
            <a:r>
              <a:rPr lang="en-US" sz="1600" dirty="0" smtClean="0"/>
              <a:t>‘user’</a:t>
            </a:r>
            <a:endParaRPr lang="ru-RU" sz="1600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1178723"/>
            <a:ext cx="8858280" cy="5536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844" y="71414"/>
            <a:ext cx="885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В выпадающем списке </a:t>
            </a:r>
            <a:r>
              <a:rPr lang="en-US" sz="1600" dirty="0" smtClean="0"/>
              <a:t>‘</a:t>
            </a:r>
            <a:r>
              <a:rPr lang="ru-RU" sz="1600" dirty="0" smtClean="0"/>
              <a:t>Продукт</a:t>
            </a:r>
            <a:r>
              <a:rPr lang="en-US" sz="1600" dirty="0" smtClean="0"/>
              <a:t>’</a:t>
            </a:r>
            <a:r>
              <a:rPr lang="ru-RU" sz="1600" dirty="0" smtClean="0"/>
              <a:t> отображаются только те типы зерна, которые доступны у пользователя на балансе. Перед переоформлением</a:t>
            </a:r>
            <a:r>
              <a:rPr lang="en-US" sz="1600" dirty="0" smtClean="0"/>
              <a:t> </a:t>
            </a:r>
            <a:r>
              <a:rPr lang="uk-UA" sz="1600" dirty="0" err="1" smtClean="0"/>
              <a:t>значени</a:t>
            </a:r>
            <a:r>
              <a:rPr lang="ru-RU" sz="1600" dirty="0" smtClean="0"/>
              <a:t>е </a:t>
            </a:r>
            <a:r>
              <a:rPr lang="ru-RU" sz="1600" dirty="0" smtClean="0"/>
              <a:t>веса сравнивается с актуальным весом, которое хранится у пользователя  (из таблицы </a:t>
            </a:r>
            <a:r>
              <a:rPr lang="en-US" sz="1600" dirty="0" smtClean="0"/>
              <a:t>balance</a:t>
            </a:r>
            <a:r>
              <a:rPr lang="ru-RU" sz="1600" dirty="0" smtClean="0"/>
              <a:t>), и если запрашиваемый вес превышает актуальный, пользователь получает ошибку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1178683"/>
            <a:ext cx="8858312" cy="55364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4282" y="142852"/>
            <a:ext cx="8786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Если ошибки нет, указанный вес отнимается с баланса пользователя и добавляется на баланс клиента, которому сделан перевод. Получатель и отправитель получают сообщения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071670" y="-24"/>
            <a:ext cx="531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     9.Сообщения</a:t>
            </a:r>
            <a:r>
              <a:rPr lang="en-US" dirty="0" smtClean="0"/>
              <a:t> (</a:t>
            </a:r>
            <a:r>
              <a:rPr lang="ru-RU" dirty="0" smtClean="0"/>
              <a:t>Кабинет пользователя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3" name="Рисунок 2" descr="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1294790"/>
            <a:ext cx="8786874" cy="54917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2844" y="285728"/>
            <a:ext cx="885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В разделе </a:t>
            </a:r>
            <a:r>
              <a:rPr lang="en-US" sz="1600" dirty="0" smtClean="0"/>
              <a:t>‘</a:t>
            </a:r>
            <a:r>
              <a:rPr lang="ru-RU" sz="1600" dirty="0" smtClean="0"/>
              <a:t>Сообщения</a:t>
            </a:r>
            <a:r>
              <a:rPr lang="en-US" sz="1600" dirty="0" smtClean="0"/>
              <a:t>’</a:t>
            </a:r>
            <a:r>
              <a:rPr lang="ru-RU" sz="1600" dirty="0" smtClean="0"/>
              <a:t> пользователь получает письма о всех операциях с зерном. Присутствует счетчик непрочитанных сообщений. Непрочитанные сообщение отмечаются отдельным классом </a:t>
            </a:r>
            <a:r>
              <a:rPr lang="en-US" sz="1600" dirty="0" smtClean="0"/>
              <a:t>CSS, </a:t>
            </a:r>
            <a:r>
              <a:rPr lang="ru-RU" sz="1600" dirty="0" smtClean="0"/>
              <a:t>при открытии письма</a:t>
            </a:r>
            <a:r>
              <a:rPr lang="en-US" sz="1600" dirty="0" smtClean="0"/>
              <a:t>,</a:t>
            </a:r>
            <a:r>
              <a:rPr lang="ru-RU" sz="1600" dirty="0" smtClean="0"/>
              <a:t> </a:t>
            </a:r>
            <a:r>
              <a:rPr lang="en-US" sz="1600" dirty="0" smtClean="0"/>
              <a:t>CSS</a:t>
            </a:r>
            <a:r>
              <a:rPr lang="ru-RU" sz="1600" dirty="0" smtClean="0"/>
              <a:t> класс меняется</a:t>
            </a:r>
            <a:r>
              <a:rPr lang="en-US" sz="1600" dirty="0" smtClean="0"/>
              <a:t>,</a:t>
            </a:r>
            <a:r>
              <a:rPr lang="ru-RU" sz="1600" dirty="0" smtClean="0"/>
              <a:t> и с помощью </a:t>
            </a:r>
            <a:r>
              <a:rPr lang="en-US" sz="1600" dirty="0" err="1" smtClean="0"/>
              <a:t>ajax</a:t>
            </a:r>
            <a:r>
              <a:rPr lang="en-US" sz="1600" dirty="0" smtClean="0"/>
              <a:t>, </a:t>
            </a:r>
            <a:r>
              <a:rPr lang="ru-RU" sz="1600" dirty="0" smtClean="0"/>
              <a:t>письмо отмечается как прочитанное в таблице </a:t>
            </a:r>
            <a:r>
              <a:rPr lang="en-US" sz="1600" dirty="0" smtClean="0"/>
              <a:t>Messages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6" y="1142984"/>
            <a:ext cx="9001156" cy="56257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0034" y="285728"/>
            <a:ext cx="8429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При нажатии письмо открывается в модальном окне, без перезагрузки страницы. Для навигации используется пагинация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28728" y="142852"/>
            <a:ext cx="6286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dirty="0" smtClean="0"/>
              <a:t>   10.История всех операций (Кабинет пользователя)</a:t>
            </a:r>
          </a:p>
        </p:txBody>
      </p:sp>
      <p:pic>
        <p:nvPicPr>
          <p:cNvPr id="3" name="Рисунок 2" descr="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1250161"/>
            <a:ext cx="8858280" cy="5536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5720" y="500042"/>
            <a:ext cx="8572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Пользователь может просматривать всю свою активность в разделе </a:t>
            </a:r>
            <a:r>
              <a:rPr lang="en-US" sz="1600" dirty="0" smtClean="0"/>
              <a:t>‘</a:t>
            </a:r>
            <a:r>
              <a:rPr lang="uk-UA" sz="1600" dirty="0" smtClean="0"/>
              <a:t>Історія</a:t>
            </a:r>
            <a:r>
              <a:rPr lang="en-US" sz="1600" dirty="0" smtClean="0"/>
              <a:t>’</a:t>
            </a:r>
            <a:r>
              <a:rPr lang="ru-RU" sz="1600" dirty="0" smtClean="0"/>
              <a:t>. Для визуального удобства, все поступления отмечаются зеленым, а списания красными цветами.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6" y="1160863"/>
            <a:ext cx="9001156" cy="56257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5720" y="357166"/>
            <a:ext cx="864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Дополнительную информацию можно увидеть при нажатии на конкретной операции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6" y="1160863"/>
            <a:ext cx="9001156" cy="56257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4282" y="285728"/>
            <a:ext cx="878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 умолчанию, отображается история за все время. С помощью выпадающего списка, можно загрузить операции за текущий, прошлый или последние 6 месяцев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6" y="1160863"/>
            <a:ext cx="9001156" cy="56257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5720" y="285728"/>
            <a:ext cx="8715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 примеру, у нового пользователя не было операций с зерном за прошлый месяц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071670" y="71414"/>
            <a:ext cx="4938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dirty="0" smtClean="0"/>
              <a:t>        </a:t>
            </a:r>
            <a:r>
              <a:rPr lang="ru-RU" dirty="0" smtClean="0"/>
              <a:t>         10.Панель </a:t>
            </a:r>
            <a:r>
              <a:rPr lang="ru-RU" dirty="0" smtClean="0"/>
              <a:t>администратора </a:t>
            </a:r>
          </a:p>
        </p:txBody>
      </p:sp>
      <p:pic>
        <p:nvPicPr>
          <p:cNvPr id="3" name="Рисунок 2" descr="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1321599"/>
            <a:ext cx="8858280" cy="5536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4282" y="383425"/>
            <a:ext cx="8643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Доступ к </a:t>
            </a:r>
            <a:r>
              <a:rPr lang="ru-RU" sz="1600" dirty="0" err="1" smtClean="0"/>
              <a:t>админ-панели</a:t>
            </a:r>
            <a:r>
              <a:rPr lang="ru-RU" sz="1600" dirty="0" smtClean="0"/>
              <a:t> ограничен с помощью </a:t>
            </a:r>
            <a:r>
              <a:rPr lang="en-US" sz="1600" dirty="0" smtClean="0"/>
              <a:t>RBAC, </a:t>
            </a:r>
            <a:r>
              <a:rPr lang="ru-RU" sz="1600" dirty="0" smtClean="0"/>
              <a:t>войти могут только пользователи с правами администратора. Данные о правах хранятся в таблицах </a:t>
            </a:r>
            <a:r>
              <a:rPr lang="en-US" sz="1600" dirty="0" err="1" smtClean="0"/>
              <a:t>auth_rule</a:t>
            </a:r>
            <a:r>
              <a:rPr lang="en-US" sz="1600" dirty="0" smtClean="0"/>
              <a:t>, </a:t>
            </a:r>
            <a:r>
              <a:rPr lang="en-US" sz="1600" dirty="0" err="1" smtClean="0"/>
              <a:t>auth_item</a:t>
            </a:r>
            <a:r>
              <a:rPr lang="en-US" sz="1600" dirty="0" smtClean="0"/>
              <a:t>, </a:t>
            </a:r>
            <a:r>
              <a:rPr lang="en-US" sz="1600" dirty="0" err="1" smtClean="0"/>
              <a:t>auth_assignment</a:t>
            </a:r>
            <a:r>
              <a:rPr lang="en-US" sz="1600" dirty="0" smtClean="0"/>
              <a:t> 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5720" y="428604"/>
            <a:ext cx="864399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 smtClean="0"/>
              <a:t> </a:t>
            </a:r>
            <a:r>
              <a:rPr lang="uk-UA" dirty="0" smtClean="0"/>
              <a:t>Для </a:t>
            </a:r>
            <a:r>
              <a:rPr lang="ru-RU" dirty="0" smtClean="0"/>
              <a:t>хранения данных используется база данных </a:t>
            </a:r>
            <a:r>
              <a:rPr lang="en-US" dirty="0" smtClean="0"/>
              <a:t>SQL</a:t>
            </a:r>
            <a:r>
              <a:rPr lang="ru-RU" dirty="0" smtClean="0"/>
              <a:t>. В таблицах БД используются внешние ключи (</a:t>
            </a:r>
            <a:r>
              <a:rPr lang="en-US" dirty="0" smtClean="0"/>
              <a:t>foreign key</a:t>
            </a:r>
            <a:r>
              <a:rPr lang="ru-RU" dirty="0" smtClean="0"/>
              <a:t>), связи между таблицами реализуются посредством связанных данные </a:t>
            </a:r>
            <a:r>
              <a:rPr lang="en-US" dirty="0" err="1" smtClean="0"/>
              <a:t>hasOne</a:t>
            </a:r>
            <a:r>
              <a:rPr lang="en-US" dirty="0" smtClean="0"/>
              <a:t>/ </a:t>
            </a:r>
            <a:r>
              <a:rPr lang="en-US" dirty="0" err="1" smtClean="0"/>
              <a:t>hasMany</a:t>
            </a:r>
            <a:r>
              <a:rPr lang="en-US" dirty="0" smtClean="0"/>
              <a:t> relations</a:t>
            </a:r>
            <a:r>
              <a:rPr lang="ru-RU" dirty="0" smtClean="0"/>
              <a:t> в моделях</a:t>
            </a:r>
            <a:r>
              <a:rPr lang="en-US" dirty="0" smtClean="0"/>
              <a:t>.</a:t>
            </a:r>
            <a:endParaRPr lang="uk-UA" dirty="0" smtClean="0"/>
          </a:p>
          <a:p>
            <a:r>
              <a:rPr lang="ru-RU" dirty="0" smtClean="0"/>
              <a:t>При запросах в БД используется шаблон </a:t>
            </a:r>
            <a:r>
              <a:rPr lang="en-US" dirty="0" smtClean="0"/>
              <a:t>Active Record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r>
              <a:rPr lang="ru-RU" dirty="0" smtClean="0"/>
              <a:t>Таблицы</a:t>
            </a:r>
            <a:r>
              <a:rPr lang="en-US" dirty="0" smtClean="0"/>
              <a:t>:</a:t>
            </a:r>
            <a:r>
              <a:rPr lang="ru-RU" dirty="0" smtClean="0"/>
              <a:t>  </a:t>
            </a:r>
            <a:endParaRPr lang="uk-UA" dirty="0" smtClean="0"/>
          </a:p>
          <a:p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   </a:t>
            </a:r>
            <a:r>
              <a:rPr lang="en-US" dirty="0" smtClean="0"/>
              <a:t>user –</a:t>
            </a:r>
            <a:r>
              <a:rPr lang="ru-RU" dirty="0" smtClean="0"/>
              <a:t> хранение информации о пользователях.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  </a:t>
            </a:r>
            <a:r>
              <a:rPr lang="en-US" dirty="0" smtClean="0"/>
              <a:t>messages –</a:t>
            </a:r>
            <a:r>
              <a:rPr lang="ru-RU" dirty="0" smtClean="0"/>
              <a:t> хранение   сообщений.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product_name</a:t>
            </a:r>
            <a:r>
              <a:rPr lang="en-US" dirty="0" smtClean="0"/>
              <a:t> –</a:t>
            </a:r>
            <a:r>
              <a:rPr lang="ru-RU" dirty="0" smtClean="0"/>
              <a:t> хранение списка всех типов зерна доступных для хранения на элеваторе (пшеница, рис и </a:t>
            </a:r>
            <a:r>
              <a:rPr lang="ru-RU" dirty="0" err="1" smtClean="0"/>
              <a:t>т.д</a:t>
            </a:r>
            <a:r>
              <a:rPr lang="ru-RU" dirty="0" smtClean="0"/>
              <a:t>). 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 </a:t>
            </a:r>
            <a:r>
              <a:rPr lang="en-US" dirty="0" smtClean="0"/>
              <a:t>elevators – </a:t>
            </a:r>
            <a:r>
              <a:rPr lang="uk-UA" dirty="0" err="1" smtClean="0"/>
              <a:t>хранение</a:t>
            </a:r>
            <a:r>
              <a:rPr lang="uk-UA" dirty="0" smtClean="0"/>
              <a:t> </a:t>
            </a:r>
            <a:r>
              <a:rPr lang="uk-UA" dirty="0" err="1" smtClean="0"/>
              <a:t>данн</a:t>
            </a:r>
            <a:r>
              <a:rPr lang="ru-RU" dirty="0" err="1" smtClean="0"/>
              <a:t>ых</a:t>
            </a:r>
            <a:r>
              <a:rPr lang="ru-RU" dirty="0" smtClean="0"/>
              <a:t> об элеваторах.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 </a:t>
            </a:r>
            <a:r>
              <a:rPr lang="en-US" dirty="0" smtClean="0"/>
              <a:t>balance – </a:t>
            </a:r>
            <a:r>
              <a:rPr lang="ru-RU" dirty="0" smtClean="0"/>
              <a:t>хранение данных о типе и количестве (кг) зерна, хранимый каждым пользователем.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 </a:t>
            </a:r>
            <a:r>
              <a:rPr lang="en-US" dirty="0" err="1" smtClean="0"/>
              <a:t>invoice_load_in</a:t>
            </a:r>
            <a:r>
              <a:rPr lang="en-US" dirty="0" smtClean="0"/>
              <a:t> – </a:t>
            </a:r>
            <a:r>
              <a:rPr lang="ru-RU" dirty="0" smtClean="0"/>
              <a:t>всё данные (накладные) о загрузке клиентов зерна на элеватор.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 </a:t>
            </a:r>
            <a:r>
              <a:rPr lang="en-US" dirty="0" err="1" smtClean="0"/>
              <a:t>invoice_load_out</a:t>
            </a:r>
            <a:r>
              <a:rPr lang="en-US" dirty="0" smtClean="0"/>
              <a:t> – </a:t>
            </a:r>
            <a:r>
              <a:rPr lang="ru-RU" dirty="0" smtClean="0"/>
              <a:t>всё</a:t>
            </a:r>
            <a:r>
              <a:rPr lang="uk-UA" dirty="0" smtClean="0"/>
              <a:t> </a:t>
            </a:r>
            <a:r>
              <a:rPr lang="uk-UA" dirty="0" err="1" smtClean="0"/>
              <a:t>данные</a:t>
            </a:r>
            <a:r>
              <a:rPr lang="uk-UA" dirty="0" smtClean="0"/>
              <a:t> </a:t>
            </a:r>
            <a:r>
              <a:rPr lang="ru-RU" dirty="0" smtClean="0"/>
              <a:t> (накладные) о выгрузке клиентов зерна с элеватора.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transfer_rights</a:t>
            </a:r>
            <a:r>
              <a:rPr lang="en-US" dirty="0" smtClean="0"/>
              <a:t> –</a:t>
            </a:r>
            <a:r>
              <a:rPr lang="ru-RU" dirty="0" smtClean="0"/>
              <a:t> всё данные (накладные) о переоформлении зерна на других  пользователей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auth_rule</a:t>
            </a:r>
            <a:r>
              <a:rPr lang="en-US" dirty="0" smtClean="0"/>
              <a:t>, </a:t>
            </a:r>
            <a:r>
              <a:rPr lang="en-US" dirty="0" err="1" smtClean="0"/>
              <a:t>auth_item</a:t>
            </a:r>
            <a:r>
              <a:rPr lang="en-US" dirty="0" smtClean="0"/>
              <a:t>, </a:t>
            </a:r>
            <a:r>
              <a:rPr lang="en-US" dirty="0" err="1" smtClean="0"/>
              <a:t>auth_assignment</a:t>
            </a:r>
            <a:r>
              <a:rPr lang="en-US" dirty="0" smtClean="0"/>
              <a:t> – </a:t>
            </a:r>
            <a:r>
              <a:rPr lang="ru-RU" dirty="0" smtClean="0"/>
              <a:t>таблицы для хранение прав доступа (</a:t>
            </a:r>
            <a:r>
              <a:rPr lang="en-US" dirty="0" err="1" smtClean="0"/>
              <a:t>Rbac</a:t>
            </a:r>
            <a:r>
              <a:rPr lang="ru-RU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6" y="1205512"/>
            <a:ext cx="8929718" cy="5581074"/>
          </a:xfrm>
          <a:prstGeom prst="rect">
            <a:avLst/>
          </a:prstGeom>
        </p:spPr>
      </p:pic>
      <p:sp>
        <p:nvSpPr>
          <p:cNvPr id="3" name="Стрелка вниз 2"/>
          <p:cNvSpPr/>
          <p:nvPr/>
        </p:nvSpPr>
        <p:spPr>
          <a:xfrm>
            <a:off x="3786182" y="2643182"/>
            <a:ext cx="428628" cy="6926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143240" y="2071678"/>
            <a:ext cx="5479642" cy="5232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</a:rPr>
              <a:t>Данные: общее количество пользователей и общий вес всего зерна,</a:t>
            </a:r>
          </a:p>
          <a:p>
            <a:r>
              <a:rPr lang="ru-RU" sz="1400" dirty="0" smtClean="0">
                <a:solidFill>
                  <a:schemeClr val="bg1"/>
                </a:solidFill>
              </a:rPr>
              <a:t>хранимый на элеваторах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2844" y="4214818"/>
            <a:ext cx="1000100" cy="430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ru-RU" sz="1100" dirty="0" smtClean="0">
                <a:solidFill>
                  <a:schemeClr val="bg1"/>
                </a:solidFill>
              </a:rPr>
              <a:t>Запросы на </a:t>
            </a:r>
          </a:p>
          <a:p>
            <a:r>
              <a:rPr lang="ru-RU" sz="1100" dirty="0" smtClean="0">
                <a:solidFill>
                  <a:schemeClr val="bg1"/>
                </a:solidFill>
              </a:rPr>
              <a:t>регистрацию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6" name="Стрелка углом 5"/>
          <p:cNvSpPr/>
          <p:nvPr/>
        </p:nvSpPr>
        <p:spPr>
          <a:xfrm rot="16200000">
            <a:off x="249718" y="4822324"/>
            <a:ext cx="813816" cy="59893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5984" y="6215082"/>
            <a:ext cx="970137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</a:rPr>
              <a:t>Запросы на </a:t>
            </a:r>
          </a:p>
          <a:p>
            <a:r>
              <a:rPr lang="ru-RU" sz="1200" dirty="0" smtClean="0">
                <a:solidFill>
                  <a:schemeClr val="bg1"/>
                </a:solidFill>
              </a:rPr>
              <a:t>отгрузку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8992" y="6143644"/>
            <a:ext cx="1766317" cy="5232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ru-RU" sz="1400" dirty="0" err="1" smtClean="0">
                <a:solidFill>
                  <a:schemeClr val="bg1"/>
                </a:solidFill>
              </a:rPr>
              <a:t>Инфо</a:t>
            </a:r>
            <a:r>
              <a:rPr lang="ru-RU" sz="1400" dirty="0" smtClean="0">
                <a:solidFill>
                  <a:schemeClr val="bg1"/>
                </a:solidFill>
              </a:rPr>
              <a:t> по</a:t>
            </a:r>
          </a:p>
          <a:p>
            <a:r>
              <a:rPr lang="ru-RU" sz="1400" dirty="0" smtClean="0">
                <a:solidFill>
                  <a:schemeClr val="bg1"/>
                </a:solidFill>
              </a:rPr>
              <a:t>всем пользователям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11" name="Стрелка вниз 10"/>
          <p:cNvSpPr/>
          <p:nvPr/>
        </p:nvSpPr>
        <p:spPr>
          <a:xfrm>
            <a:off x="3857620" y="5929330"/>
            <a:ext cx="285752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5643570" y="6215082"/>
            <a:ext cx="1555234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</a:rPr>
              <a:t>Поступления нового</a:t>
            </a:r>
          </a:p>
          <a:p>
            <a:r>
              <a:rPr lang="ru-RU" sz="1200" dirty="0" smtClean="0">
                <a:solidFill>
                  <a:schemeClr val="bg1"/>
                </a:solidFill>
              </a:rPr>
              <a:t>зерна от клиента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3" name="Стрелка углом 12"/>
          <p:cNvSpPr/>
          <p:nvPr/>
        </p:nvSpPr>
        <p:spPr>
          <a:xfrm rot="5400000">
            <a:off x="5693005" y="5594143"/>
            <a:ext cx="341182" cy="8686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Стрелка вниз 13"/>
          <p:cNvSpPr/>
          <p:nvPr/>
        </p:nvSpPr>
        <p:spPr>
          <a:xfrm>
            <a:off x="2643174" y="5929330"/>
            <a:ext cx="285752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285720" y="357166"/>
            <a:ext cx="864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                                             Главные разделы в </a:t>
            </a:r>
            <a:r>
              <a:rPr lang="ru-RU" dirty="0" err="1" smtClean="0"/>
              <a:t>админ-панели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4282" y="285728"/>
            <a:ext cx="871543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2000" dirty="0" smtClean="0"/>
              <a:t>12</a:t>
            </a:r>
            <a:r>
              <a:rPr lang="ru-RU" sz="2000" dirty="0" smtClean="0"/>
              <a:t>. Регистрация администратором поступления (загрузки) нового зерна на                                   </a:t>
            </a:r>
          </a:p>
          <a:p>
            <a:pPr marL="342900" indent="-342900"/>
            <a:r>
              <a:rPr lang="ru-RU" sz="2000" dirty="0" smtClean="0"/>
              <a:t>                                                                элеватор </a:t>
            </a:r>
          </a:p>
          <a:p>
            <a:pPr marL="342900" indent="-342900"/>
            <a:r>
              <a:rPr lang="ru-RU" sz="1400" dirty="0" smtClean="0"/>
              <a:t>Регистрировать поступление на элеватор нового зерна от клиента может только администратор из раздела </a:t>
            </a:r>
            <a:r>
              <a:rPr lang="en-US" sz="1400" dirty="0" smtClean="0"/>
              <a:t>‘</a:t>
            </a:r>
            <a:r>
              <a:rPr lang="ru-RU" sz="1400" dirty="0" smtClean="0"/>
              <a:t>Нова накладна</a:t>
            </a:r>
            <a:r>
              <a:rPr lang="en-US" sz="1400" dirty="0" smtClean="0"/>
              <a:t>’ </a:t>
            </a:r>
            <a:r>
              <a:rPr lang="ru-RU" sz="1400" dirty="0" smtClean="0"/>
              <a:t>в </a:t>
            </a:r>
            <a:r>
              <a:rPr lang="ru-RU" sz="1400" dirty="0" err="1" smtClean="0"/>
              <a:t>админ-панели</a:t>
            </a:r>
            <a:endParaRPr lang="ru-RU" sz="1400" dirty="0"/>
          </a:p>
        </p:txBody>
      </p:sp>
      <p:pic>
        <p:nvPicPr>
          <p:cNvPr id="4" name="Рисунок 3" descr="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2" y="1384107"/>
            <a:ext cx="8643966" cy="5402479"/>
          </a:xfrm>
          <a:prstGeom prst="rect">
            <a:avLst/>
          </a:prstGeom>
        </p:spPr>
      </p:pic>
      <p:sp>
        <p:nvSpPr>
          <p:cNvPr id="5" name="Стрелка вниз 4"/>
          <p:cNvSpPr/>
          <p:nvPr/>
        </p:nvSpPr>
        <p:spPr>
          <a:xfrm>
            <a:off x="6215074" y="2857496"/>
            <a:ext cx="357190" cy="20002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2" y="1410878"/>
            <a:ext cx="8643966" cy="5402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5720" y="142852"/>
            <a:ext cx="8358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                                        Форма для создания накладной</a:t>
            </a:r>
            <a:endParaRPr lang="en-US" dirty="0" smtClean="0"/>
          </a:p>
          <a:p>
            <a:endParaRPr lang="ru-RU" dirty="0" smtClean="0"/>
          </a:p>
          <a:p>
            <a:r>
              <a:rPr lang="ru-RU" sz="1600" dirty="0" smtClean="0"/>
              <a:t>В выпадающем списке </a:t>
            </a:r>
            <a:r>
              <a:rPr lang="en-US" sz="1600" dirty="0" smtClean="0"/>
              <a:t>‘</a:t>
            </a:r>
            <a:r>
              <a:rPr lang="ru-RU" sz="1600" dirty="0" smtClean="0"/>
              <a:t>Номенклатура</a:t>
            </a:r>
            <a:r>
              <a:rPr lang="en-US" sz="1600" dirty="0" smtClean="0"/>
              <a:t>’</a:t>
            </a:r>
            <a:r>
              <a:rPr lang="ru-RU" sz="1600" dirty="0" smtClean="0"/>
              <a:t> отображаются все типы зерна, которые хранятся в таблице</a:t>
            </a:r>
            <a:r>
              <a:rPr lang="en-US" sz="1600" dirty="0" smtClean="0"/>
              <a:t> ‘</a:t>
            </a:r>
            <a:r>
              <a:rPr lang="en-US" sz="1600" dirty="0" err="1" smtClean="0"/>
              <a:t>product_name</a:t>
            </a:r>
            <a:r>
              <a:rPr lang="en-US" dirty="0" smtClean="0"/>
              <a:t>’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6" y="1276930"/>
            <a:ext cx="8786842" cy="5491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4282" y="214290"/>
            <a:ext cx="857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dirty="0" smtClean="0"/>
              <a:t>В поле </a:t>
            </a:r>
            <a:r>
              <a:rPr lang="en-US" sz="1600" dirty="0" smtClean="0"/>
              <a:t>‘</a:t>
            </a:r>
            <a:r>
              <a:rPr lang="uk-UA" sz="1600" dirty="0" smtClean="0"/>
              <a:t>Контрагент</a:t>
            </a:r>
            <a:r>
              <a:rPr lang="en-US" sz="1600" dirty="0" smtClean="0"/>
              <a:t>’</a:t>
            </a:r>
            <a:r>
              <a:rPr lang="ru-RU" sz="1600" dirty="0" smtClean="0"/>
              <a:t>,</a:t>
            </a:r>
            <a:r>
              <a:rPr lang="uk-UA" sz="1600" dirty="0" smtClean="0"/>
              <a:t> с</a:t>
            </a:r>
            <a:r>
              <a:rPr lang="ru-RU" sz="1600" dirty="0" smtClean="0"/>
              <a:t> помощью </a:t>
            </a:r>
            <a:r>
              <a:rPr lang="en-US" sz="1600" dirty="0" smtClean="0"/>
              <a:t>JQ UI </a:t>
            </a:r>
            <a:r>
              <a:rPr lang="en-US" sz="1600" dirty="0" err="1" smtClean="0"/>
              <a:t>autocomplete</a:t>
            </a:r>
            <a:r>
              <a:rPr lang="ru-RU" sz="1600" dirty="0" smtClean="0"/>
              <a:t>, после ввода первой буквы, отображаются подсказки в формате </a:t>
            </a:r>
            <a:r>
              <a:rPr lang="en-US" sz="1600" dirty="0" smtClean="0"/>
              <a:t>email =&gt; </a:t>
            </a:r>
            <a:r>
              <a:rPr lang="uk-UA" sz="1600" dirty="0" err="1" smtClean="0"/>
              <a:t>имя</a:t>
            </a:r>
            <a:r>
              <a:rPr lang="uk-UA" sz="1600" dirty="0" smtClean="0"/>
              <a:t> </a:t>
            </a:r>
            <a:r>
              <a:rPr lang="uk-UA" sz="1600" dirty="0" err="1" smtClean="0"/>
              <a:t>компании</a:t>
            </a:r>
            <a:r>
              <a:rPr lang="uk-UA" sz="1600" dirty="0" smtClean="0"/>
              <a:t>.</a:t>
            </a:r>
            <a:r>
              <a:rPr lang="ru-RU" sz="1600" dirty="0" smtClean="0"/>
              <a:t> Список берется из таблицы </a:t>
            </a:r>
            <a:r>
              <a:rPr lang="en-US" sz="1600" dirty="0" smtClean="0"/>
              <a:t>‘user’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33" y="1285860"/>
            <a:ext cx="8801123" cy="55007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58" y="214290"/>
            <a:ext cx="857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После </a:t>
            </a:r>
            <a:r>
              <a:rPr lang="ru-RU" sz="1600" dirty="0" err="1" smtClean="0"/>
              <a:t>валидации</a:t>
            </a:r>
            <a:r>
              <a:rPr lang="ru-RU" sz="1600" dirty="0" smtClean="0"/>
              <a:t> данных и успешного сохранения, администратор получает </a:t>
            </a:r>
            <a:r>
              <a:rPr lang="en-US" sz="1600" dirty="0" smtClean="0"/>
              <a:t>flash </a:t>
            </a:r>
            <a:r>
              <a:rPr lang="ru-RU" sz="1600" dirty="0" smtClean="0"/>
              <a:t>сообщение. Поступивший вес суммируется с предыдущим весом пользователя из таблицы </a:t>
            </a:r>
            <a:r>
              <a:rPr lang="en-US" sz="1600" dirty="0" smtClean="0"/>
              <a:t>‘balance’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6" y="1285860"/>
            <a:ext cx="8858280" cy="5536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8596" y="357166"/>
            <a:ext cx="871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Пользователей получает в личные сообщение информацию от администратора о        </a:t>
            </a:r>
          </a:p>
          <a:p>
            <a:r>
              <a:rPr lang="ru-RU" dirty="0" smtClean="0"/>
              <a:t>                                                                       полученном зерне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00100" y="142852"/>
            <a:ext cx="70009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dirty="0" smtClean="0"/>
              <a:t>13.  Доступ администратора к данным всех пользователей (регистрационные данные, баланс, история всех операций)</a:t>
            </a:r>
            <a:endParaRPr lang="ru-RU" dirty="0"/>
          </a:p>
        </p:txBody>
      </p:sp>
      <p:pic>
        <p:nvPicPr>
          <p:cNvPr id="3" name="Рисунок 2" descr="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410896"/>
            <a:ext cx="8715404" cy="54471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2844" y="785794"/>
            <a:ext cx="9001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Администратору доступен раздел с информацией по всем </a:t>
            </a:r>
            <a:r>
              <a:rPr lang="ru-RU" sz="1600" dirty="0" smtClean="0"/>
              <a:t>пользователям. Можно </a:t>
            </a:r>
            <a:r>
              <a:rPr lang="ru-RU" sz="1600" dirty="0" smtClean="0"/>
              <a:t>выбирать из списка или набирать первую букву </a:t>
            </a:r>
            <a:r>
              <a:rPr lang="en-US" sz="1600" dirty="0" smtClean="0"/>
              <a:t>e-mail </a:t>
            </a:r>
            <a:r>
              <a:rPr lang="ru-RU" sz="1600" dirty="0" smtClean="0"/>
              <a:t>пользователя (поле с </a:t>
            </a:r>
            <a:r>
              <a:rPr lang="en-US" sz="1600" dirty="0" smtClean="0"/>
              <a:t>JQ </a:t>
            </a:r>
            <a:r>
              <a:rPr lang="en-US" sz="1600" dirty="0" err="1" smtClean="0"/>
              <a:t>autocomplete</a:t>
            </a:r>
            <a:r>
              <a:rPr lang="ru-RU" sz="1600" dirty="0" smtClean="0"/>
              <a:t>)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1205512"/>
            <a:ext cx="8929718" cy="55810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5720" y="357166"/>
            <a:ext cx="8715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Доступны регистрационные данные, текущий баланс зерна и история всех операций с зерном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5918" y="2659559"/>
            <a:ext cx="58579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/>
              <a:t>Спасибо за внимание</a:t>
            </a:r>
            <a:endParaRPr lang="ru-RU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0034" y="214290"/>
            <a:ext cx="807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                                </a:t>
            </a:r>
            <a:r>
              <a:rPr lang="en-US" dirty="0" smtClean="0"/>
              <a:t>    </a:t>
            </a:r>
            <a:r>
              <a:rPr lang="ru-RU" sz="2400" dirty="0" smtClean="0"/>
              <a:t>2. Регистрация пользователя                               </a:t>
            </a:r>
          </a:p>
          <a:p>
            <a:r>
              <a:rPr lang="ru-RU" sz="1600" dirty="0" smtClean="0"/>
              <a:t>             Начальная страница Кабинета пользователя</a:t>
            </a:r>
            <a:r>
              <a:rPr lang="en-US" sz="1600" dirty="0" smtClean="0"/>
              <a:t> </a:t>
            </a:r>
            <a:r>
              <a:rPr lang="ru-RU" sz="1600" dirty="0" smtClean="0"/>
              <a:t>с выбором </a:t>
            </a:r>
            <a:r>
              <a:rPr lang="en-US" sz="1600" dirty="0" smtClean="0"/>
              <a:t>‘</a:t>
            </a:r>
            <a:r>
              <a:rPr lang="ru-RU" sz="1600" dirty="0" smtClean="0"/>
              <a:t>Регистрация </a:t>
            </a:r>
            <a:r>
              <a:rPr lang="en-US" sz="1600" dirty="0" smtClean="0"/>
              <a:t>’</a:t>
            </a:r>
            <a:r>
              <a:rPr lang="ru-RU" sz="1600" dirty="0" smtClean="0"/>
              <a:t> или </a:t>
            </a:r>
            <a:r>
              <a:rPr lang="en-US" sz="1600" dirty="0" smtClean="0"/>
              <a:t> ‘</a:t>
            </a:r>
            <a:r>
              <a:rPr lang="ru-RU" sz="1600" dirty="0" smtClean="0"/>
              <a:t> Вход</a:t>
            </a:r>
            <a:r>
              <a:rPr lang="en-US" sz="1600" dirty="0" smtClean="0"/>
              <a:t>’</a:t>
            </a:r>
            <a:endParaRPr lang="ru-RU" sz="1600" dirty="0"/>
          </a:p>
        </p:txBody>
      </p:sp>
      <p:pic>
        <p:nvPicPr>
          <p:cNvPr id="4" name="Рисунок 3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500174"/>
            <a:ext cx="8143932" cy="5089958"/>
          </a:xfrm>
          <a:prstGeom prst="rect">
            <a:avLst/>
          </a:prstGeom>
        </p:spPr>
      </p:pic>
      <p:pic>
        <p:nvPicPr>
          <p:cNvPr id="5" name="Рисунок 4" descr="1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31" y="1285860"/>
            <a:ext cx="8844025" cy="5527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20" y="285728"/>
            <a:ext cx="85725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                                         Регистрация пользователя по </a:t>
            </a:r>
            <a:r>
              <a:rPr lang="en-US" dirty="0" smtClean="0"/>
              <a:t>email</a:t>
            </a:r>
            <a:endParaRPr lang="ru-RU" dirty="0" smtClean="0"/>
          </a:p>
          <a:p>
            <a:r>
              <a:rPr lang="ru-RU" sz="1600" dirty="0" smtClean="0"/>
              <a:t>Пароли хранятся в базе данных в виде </a:t>
            </a:r>
            <a:r>
              <a:rPr lang="ru-RU" sz="1600" dirty="0" err="1" smtClean="0"/>
              <a:t>хеша</a:t>
            </a:r>
            <a:r>
              <a:rPr lang="ru-RU" sz="1600" dirty="0" smtClean="0"/>
              <a:t> </a:t>
            </a:r>
            <a:r>
              <a:rPr lang="en-US" sz="1600" dirty="0" err="1" smtClean="0"/>
              <a:t>bcrypt</a:t>
            </a:r>
            <a:r>
              <a:rPr lang="ru-RU" sz="1600" dirty="0" smtClean="0"/>
              <a:t>, что делает невозможным использование пароля третьими лицами</a:t>
            </a:r>
            <a:endParaRPr lang="ru-RU" sz="1600" dirty="0"/>
          </a:p>
        </p:txBody>
      </p:sp>
      <p:pic>
        <p:nvPicPr>
          <p:cNvPr id="3" name="Рисунок 2" descr="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90" y="1473405"/>
            <a:ext cx="8501090" cy="53131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1187633"/>
            <a:ext cx="5643602" cy="3527251"/>
          </a:xfrm>
          <a:prstGeom prst="rect">
            <a:avLst/>
          </a:prstGeom>
        </p:spPr>
      </p:pic>
      <p:pic>
        <p:nvPicPr>
          <p:cNvPr id="3" name="Рисунок 2" descr="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4678" y="3232565"/>
            <a:ext cx="5572132" cy="34825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3476" y="285728"/>
            <a:ext cx="7555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Присутствует </a:t>
            </a:r>
            <a:r>
              <a:rPr lang="ru-RU" sz="1600" dirty="0" err="1" smtClean="0"/>
              <a:t>валидация</a:t>
            </a:r>
            <a:r>
              <a:rPr lang="ru-RU" sz="1600" dirty="0" smtClean="0"/>
              <a:t> ввода пользователя, к примеру, совпадение паролей или </a:t>
            </a:r>
          </a:p>
          <a:p>
            <a:r>
              <a:rPr lang="ru-RU" sz="1600" dirty="0" smtClean="0"/>
              <a:t>соответствие формата телефона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428736"/>
            <a:ext cx="8572521" cy="53578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8596" y="214290"/>
            <a:ext cx="81439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После успешной регистрации пользователь получает </a:t>
            </a:r>
            <a:r>
              <a:rPr lang="en-US" sz="1600" dirty="0" smtClean="0"/>
              <a:t>flash </a:t>
            </a:r>
            <a:r>
              <a:rPr lang="ru-RU" sz="1600" dirty="0" smtClean="0"/>
              <a:t>сообщение о том,</a:t>
            </a:r>
            <a:r>
              <a:rPr lang="en-US" sz="1600" dirty="0" smtClean="0"/>
              <a:t> </a:t>
            </a:r>
            <a:r>
              <a:rPr lang="ru-RU" sz="1600" dirty="0" smtClean="0"/>
              <a:t>что </a:t>
            </a:r>
            <a:r>
              <a:rPr lang="ru-RU" sz="1600" dirty="0" err="1" smtClean="0"/>
              <a:t>аккаунт</a:t>
            </a:r>
            <a:r>
              <a:rPr lang="ru-RU" sz="1600" dirty="0" smtClean="0"/>
              <a:t> создан, но неактивен до подтверждения администратором</a:t>
            </a:r>
          </a:p>
          <a:p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1500174"/>
            <a:ext cx="8429684" cy="52685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4283" y="142852"/>
            <a:ext cx="87154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При попытке пользователя войти в </a:t>
            </a:r>
            <a:r>
              <a:rPr lang="ru-RU" sz="1600" dirty="0" err="1" smtClean="0"/>
              <a:t>неактивированный</a:t>
            </a:r>
            <a:r>
              <a:rPr lang="ru-RU" sz="1600" dirty="0" smtClean="0"/>
              <a:t> </a:t>
            </a:r>
            <a:r>
              <a:rPr lang="ru-RU" sz="1600" dirty="0" err="1" smtClean="0"/>
              <a:t>аккаунт</a:t>
            </a:r>
            <a:r>
              <a:rPr lang="ru-RU" sz="1600" dirty="0" smtClean="0"/>
              <a:t>, он получает</a:t>
            </a:r>
            <a:r>
              <a:rPr lang="en-US" sz="1600" dirty="0" smtClean="0"/>
              <a:t> </a:t>
            </a:r>
            <a:r>
              <a:rPr lang="ru-RU" sz="1600" dirty="0" smtClean="0"/>
              <a:t>соответствующее сообщение. Статус о активированном или </a:t>
            </a:r>
            <a:r>
              <a:rPr lang="ru-RU" sz="1600" dirty="0" err="1" smtClean="0"/>
              <a:t>нективированном</a:t>
            </a:r>
            <a:r>
              <a:rPr lang="en-US" sz="1600" dirty="0" smtClean="0"/>
              <a:t> </a:t>
            </a:r>
            <a:r>
              <a:rPr lang="ru-RU" sz="1600" dirty="0" err="1" smtClean="0"/>
              <a:t>аккаунте</a:t>
            </a:r>
            <a:r>
              <a:rPr lang="ru-RU" sz="1600" dirty="0" smtClean="0"/>
              <a:t> хранится в таблице</a:t>
            </a:r>
            <a:r>
              <a:rPr lang="en-US" sz="1600" dirty="0" smtClean="0"/>
              <a:t> User </a:t>
            </a:r>
            <a:r>
              <a:rPr lang="ru-RU" sz="1600" dirty="0" smtClean="0"/>
              <a:t> с помощью поля с возможными значениями </a:t>
            </a:r>
            <a:r>
              <a:rPr lang="en-US" sz="1600" dirty="0" smtClean="0"/>
              <a:t>‘0’,’1’. </a:t>
            </a:r>
            <a:r>
              <a:rPr lang="ru-RU" sz="1600" dirty="0" smtClean="0"/>
              <a:t>При регистрации поле получает значение </a:t>
            </a:r>
            <a:r>
              <a:rPr lang="en-US" sz="1600" dirty="0" smtClean="0"/>
              <a:t>‘0’, </a:t>
            </a:r>
            <a:r>
              <a:rPr lang="ru-RU" sz="1600" dirty="0" smtClean="0"/>
              <a:t>т.е неактивно и после подтверждения</a:t>
            </a:r>
            <a:r>
              <a:rPr lang="en-US" sz="1600" dirty="0" smtClean="0"/>
              <a:t> </a:t>
            </a:r>
            <a:r>
              <a:rPr lang="ru-RU" sz="1600" dirty="0" smtClean="0"/>
              <a:t>администратором меняется на </a:t>
            </a:r>
            <a:r>
              <a:rPr lang="en-US" sz="1600" dirty="0" smtClean="0"/>
              <a:t>‘1’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етро">
  <a:themeElements>
    <a:clrScheme name="Метро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Метро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Метро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939</TotalTime>
  <Words>1653</Words>
  <Application>Microsoft Office PowerPoint</Application>
  <PresentationFormat>Экран (4:3)</PresentationFormat>
  <Paragraphs>132</Paragraphs>
  <Slides>48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49" baseType="lpstr">
      <vt:lpstr>Метро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Кабинет клиента</dc:title>
  <dc:creator>Dima</dc:creator>
  <cp:lastModifiedBy>Dima</cp:lastModifiedBy>
  <cp:revision>99</cp:revision>
  <dcterms:created xsi:type="dcterms:W3CDTF">2020-01-19T16:36:02Z</dcterms:created>
  <dcterms:modified xsi:type="dcterms:W3CDTF">2020-02-10T18:54:39Z</dcterms:modified>
</cp:coreProperties>
</file>